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60" r:id="rId5"/>
    <p:sldId id="259" r:id="rId6"/>
    <p:sldId id="261" r:id="rId7"/>
    <p:sldId id="266" r:id="rId8"/>
    <p:sldId id="265" r:id="rId9"/>
    <p:sldId id="262" r:id="rId10"/>
    <p:sldId id="264"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3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311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57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20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86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55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750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33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927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979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80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10/18/2017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216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lever.co/recruiting-resources/little-grey-book-of-recruiting-benchmarks-201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nfib.com/Portals/0/pdf/sbet/sbet20151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Sourcing your next IT Hire</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Why you should be sourcing for your next IT hire and how you can assist in the sourcing process</a:t>
            </a:r>
            <a:r>
              <a:rPr lang="en-US" dirty="0"/>
              <a:t>.</a:t>
            </a:r>
          </a:p>
        </p:txBody>
      </p:sp>
    </p:spTree>
    <p:extLst>
      <p:ext uri="{BB962C8B-B14F-4D97-AF65-F5344CB8AC3E}">
        <p14:creationId xmlns:p14="http://schemas.microsoft.com/office/powerpoint/2010/main" val="279851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hiring managers and it team members can help – </a:t>
            </a:r>
            <a:r>
              <a:rPr lang="en-US" b="1" dirty="0"/>
              <a:t>you are the drivers!</a:t>
            </a:r>
            <a:endParaRPr lang="en-US" dirty="0"/>
          </a:p>
        </p:txBody>
      </p:sp>
      <p:sp>
        <p:nvSpPr>
          <p:cNvPr id="3" name="Content Placeholder 2"/>
          <p:cNvSpPr>
            <a:spLocks noGrp="1"/>
          </p:cNvSpPr>
          <p:nvPr>
            <p:ph idx="1"/>
          </p:nvPr>
        </p:nvSpPr>
        <p:spPr>
          <a:xfrm>
            <a:off x="1024127" y="2205317"/>
            <a:ext cx="9720073" cy="4410635"/>
          </a:xfrm>
        </p:spPr>
        <p:txBody>
          <a:bodyPr>
            <a:normAutofit/>
          </a:bodyPr>
          <a:lstStyle/>
          <a:p>
            <a:pPr lvl="1"/>
            <a:r>
              <a:rPr lang="en-US" sz="2400" dirty="0">
                <a:latin typeface="Arial" panose="020B0604020202020204" pitchFamily="34" charset="0"/>
                <a:cs typeface="Arial" panose="020B0604020202020204" pitchFamily="34" charset="0"/>
              </a:rPr>
              <a:t>Be available – today’s job seekers will look up team members and leadership of the team they are interviewing for</a:t>
            </a:r>
          </a:p>
          <a:p>
            <a:pPr lvl="1"/>
            <a:r>
              <a:rPr lang="en-US" sz="2400" dirty="0">
                <a:latin typeface="Arial" panose="020B0604020202020204" pitchFamily="34" charset="0"/>
                <a:cs typeface="Arial" panose="020B0604020202020204" pitchFamily="34" charset="0"/>
              </a:rPr>
              <a:t>Help your recruiters sell your employer brand – people will be working for you not the recruiter</a:t>
            </a:r>
          </a:p>
          <a:p>
            <a:pPr lvl="3"/>
            <a:r>
              <a:rPr lang="en-US" sz="2000" dirty="0">
                <a:latin typeface="Arial" panose="020B0604020202020204" pitchFamily="34" charset="0"/>
                <a:cs typeface="Arial" panose="020B0604020202020204" pitchFamily="34" charset="0"/>
              </a:rPr>
              <a:t>Contribute to the brand – why do people want to work for your team verse other teams</a:t>
            </a:r>
          </a:p>
          <a:p>
            <a:pPr lvl="1"/>
            <a:r>
              <a:rPr lang="en-US" sz="2400" dirty="0">
                <a:latin typeface="Arial" panose="020B0604020202020204" pitchFamily="34" charset="0"/>
                <a:cs typeface="Arial" panose="020B0604020202020204" pitchFamily="34" charset="0"/>
              </a:rPr>
              <a:t>Who are you as an IT leader – </a:t>
            </a:r>
          </a:p>
          <a:p>
            <a:pPr lvl="1"/>
            <a:r>
              <a:rPr lang="en-US" sz="2400" dirty="0">
                <a:latin typeface="Arial" panose="020B0604020202020204" pitchFamily="34" charset="0"/>
                <a:cs typeface="Arial" panose="020B0604020202020204" pitchFamily="34" charset="0"/>
              </a:rPr>
              <a:t>Help “sell” throughout the hiring process</a:t>
            </a:r>
          </a:p>
          <a:p>
            <a:pPr lvl="3"/>
            <a:r>
              <a:rPr lang="en-US" sz="2000" dirty="0">
                <a:latin typeface="Arial" panose="020B0604020202020204" pitchFamily="34" charset="0"/>
                <a:cs typeface="Arial" panose="020B0604020202020204" pitchFamily="34" charset="0"/>
              </a:rPr>
              <a:t>What are some type of projects the candidate will get to work on – what will they accomplish?</a:t>
            </a:r>
          </a:p>
          <a:p>
            <a:pPr lvl="1"/>
            <a:r>
              <a:rPr lang="en-US" sz="2400" dirty="0">
                <a:latin typeface="Arial" panose="020B0604020202020204" pitchFamily="34" charset="0"/>
                <a:cs typeface="Arial" panose="020B0604020202020204" pitchFamily="34" charset="0"/>
              </a:rPr>
              <a:t>What new skill sets will they gain – how will they grow in this role?</a:t>
            </a:r>
          </a:p>
          <a:p>
            <a:pPr marL="128016" lvl="1" indent="0" algn="ctr">
              <a:buNone/>
            </a:pPr>
            <a:r>
              <a:rPr lang="en-US" sz="2400" b="1" dirty="0">
                <a:latin typeface="Arial" panose="020B0604020202020204" pitchFamily="34" charset="0"/>
                <a:cs typeface="Arial" panose="020B0604020202020204" pitchFamily="34" charset="0"/>
              </a:rPr>
              <a:t>You are the drivers to the employee experience</a:t>
            </a:r>
          </a:p>
          <a:p>
            <a:endParaRPr lang="en-US" dirty="0"/>
          </a:p>
          <a:p>
            <a:endParaRPr lang="en-US" dirty="0"/>
          </a:p>
        </p:txBody>
      </p:sp>
    </p:spTree>
    <p:extLst>
      <p:ext uri="{BB962C8B-B14F-4D97-AF65-F5344CB8AC3E}">
        <p14:creationId xmlns:p14="http://schemas.microsoft.com/office/powerpoint/2010/main" val="3633937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In today’s competitive job market, top talent won’t be falling into your lap any time soon. Rather than waiting for candidates to come to you, direct your efforts toward strategically sourcing the best talent. </a:t>
            </a:r>
          </a:p>
          <a:p>
            <a:endParaRPr lang="en-US" dirty="0"/>
          </a:p>
        </p:txBody>
      </p:sp>
    </p:spTree>
    <p:extLst>
      <p:ext uri="{BB962C8B-B14F-4D97-AF65-F5344CB8AC3E}">
        <p14:creationId xmlns:p14="http://schemas.microsoft.com/office/powerpoint/2010/main" val="205143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3200" dirty="0">
                <a:latin typeface="Arial" panose="020B0604020202020204" pitchFamily="34" charset="0"/>
                <a:cs typeface="Arial" panose="020B0604020202020204" pitchFamily="34" charset="0"/>
              </a:rPr>
              <a:t>  Currently, I am a Talent Acquisition Sourcing Specialist for The University of Kansas       Health System </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   I have over 10 years of sourcing and recruitment experience through agency and corporate recruitment</a:t>
            </a: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   I have specialized in IT and HIT recruitment for over 4 years</a:t>
            </a:r>
          </a:p>
          <a:p>
            <a:endParaRPr lang="en-US" dirty="0"/>
          </a:p>
          <a:p>
            <a:endParaRPr lang="en-US" dirty="0"/>
          </a:p>
        </p:txBody>
      </p:sp>
    </p:spTree>
    <p:extLst>
      <p:ext uri="{BB962C8B-B14F-4D97-AF65-F5344CB8AC3E}">
        <p14:creationId xmlns:p14="http://schemas.microsoft.com/office/powerpoint/2010/main" val="20668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sourcing</a:t>
            </a:r>
          </a:p>
        </p:txBody>
      </p:sp>
      <p:sp>
        <p:nvSpPr>
          <p:cNvPr id="3" name="Content Placeholder 2"/>
          <p:cNvSpPr>
            <a:spLocks noGrp="1"/>
          </p:cNvSpPr>
          <p:nvPr>
            <p:ph idx="1"/>
          </p:nvPr>
        </p:nvSpPr>
        <p:spPr>
          <a:xfrm>
            <a:off x="524435" y="2247149"/>
            <a:ext cx="10746738" cy="4893239"/>
          </a:xfrm>
        </p:spPr>
        <p:txBody>
          <a:bodyPr>
            <a:noAutofit/>
          </a:bodyPr>
          <a:lstStyle/>
          <a:p>
            <a:pPr lvl="2"/>
            <a:r>
              <a:rPr lang="en-US" sz="2400" dirty="0">
                <a:latin typeface="Arial" panose="020B0604020202020204" pitchFamily="34" charset="0"/>
                <a:cs typeface="Arial" panose="020B0604020202020204" pitchFamily="34" charset="0"/>
              </a:rPr>
              <a:t>Sourcing is proactively identifying and engaging with skilled workers to fill a current or future need, often generating interest in the opportunity and/or organization.</a:t>
            </a:r>
          </a:p>
          <a:p>
            <a:pPr lvl="2"/>
            <a:r>
              <a:rPr lang="en-US" sz="2400" dirty="0">
                <a:latin typeface="Arial" panose="020B0604020202020204" pitchFamily="34" charset="0"/>
                <a:cs typeface="Arial" panose="020B0604020202020204" pitchFamily="34" charset="0"/>
              </a:rPr>
              <a:t>A sourcing strategy sets the entire process up for success. With strategy in hand, your talent acquisition team can quickly match top talent with your needs, reaching out to possible candidates via social media, email, and/or phone calls is also included in the sourcing process.</a:t>
            </a:r>
          </a:p>
          <a:p>
            <a:pPr lvl="2"/>
            <a:r>
              <a:rPr lang="en-US" sz="2400" dirty="0">
                <a:latin typeface="Arial" panose="020B0604020202020204" pitchFamily="34" charset="0"/>
                <a:cs typeface="Arial" panose="020B0604020202020204" pitchFamily="34" charset="0"/>
              </a:rPr>
              <a:t>Through sourcing, one will build relationships with top performers in the community and will be there when they are ready to make a move and/or contacting them directly when the right opportunity is available for them.</a:t>
            </a:r>
          </a:p>
          <a:p>
            <a:pPr lvl="2"/>
            <a:r>
              <a:rPr lang="en-US" sz="2400" b="1" dirty="0">
                <a:latin typeface="Arial" panose="020B0604020202020204" pitchFamily="34" charset="0"/>
                <a:cs typeface="Arial" panose="020B0604020202020204" pitchFamily="34" charset="0"/>
              </a:rPr>
              <a:t>Don’t wait for talent to come to you! Sourcing will bring the talent to you!</a:t>
            </a:r>
          </a:p>
          <a:p>
            <a:pPr marL="914400" lvl="2" indent="0">
              <a:buNone/>
            </a:pPr>
            <a:endParaRPr lang="en-US" sz="1100" dirty="0"/>
          </a:p>
          <a:p>
            <a:pPr lvl="2"/>
            <a:endParaRPr lang="en-US" sz="2000" dirty="0"/>
          </a:p>
          <a:p>
            <a:endParaRPr lang="en-US" sz="1600" dirty="0"/>
          </a:p>
        </p:txBody>
      </p:sp>
      <p:pic>
        <p:nvPicPr>
          <p:cNvPr id="5" name="Picture 4" descr="Clipart - Results &lt;strong&gt;Magnifying&lt;/strong&gt; &lt;strong&gt;Glass&lt;/strong&gt;"/>
          <p:cNvPicPr>
            <a:picLocks noChangeAspect="1"/>
          </p:cNvPicPr>
          <p:nvPr/>
        </p:nvPicPr>
        <p:blipFill>
          <a:blip r:embed="rId2"/>
          <a:stretch>
            <a:fillRect/>
          </a:stretch>
        </p:blipFill>
        <p:spPr>
          <a:xfrm>
            <a:off x="7861678" y="0"/>
            <a:ext cx="3409495" cy="2420741"/>
          </a:xfrm>
          <a:prstGeom prst="rect">
            <a:avLst/>
          </a:prstGeom>
        </p:spPr>
      </p:pic>
    </p:spTree>
    <p:extLst>
      <p:ext uri="{BB962C8B-B14F-4D97-AF65-F5344CB8AC3E}">
        <p14:creationId xmlns:p14="http://schemas.microsoft.com/office/powerpoint/2010/main" val="318427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passive candidates</a:t>
            </a:r>
          </a:p>
        </p:txBody>
      </p:sp>
      <p:sp>
        <p:nvSpPr>
          <p:cNvPr id="4" name="Text Placeholder 3"/>
          <p:cNvSpPr>
            <a:spLocks noGrp="1"/>
          </p:cNvSpPr>
          <p:nvPr>
            <p:ph type="body" idx="1"/>
          </p:nvPr>
        </p:nvSpPr>
        <p:spPr/>
        <p:txBody>
          <a:bodyPr>
            <a:normAutofit/>
          </a:bodyPr>
          <a:lstStyle/>
          <a:p>
            <a:r>
              <a:rPr lang="en-US" sz="3200" b="1" dirty="0">
                <a:latin typeface="Arial" panose="020B0604020202020204" pitchFamily="34" charset="0"/>
                <a:cs typeface="Arial" panose="020B0604020202020204" pitchFamily="34" charset="0"/>
              </a:rPr>
              <a:t>Active</a:t>
            </a:r>
          </a:p>
        </p:txBody>
      </p:sp>
      <p:sp>
        <p:nvSpPr>
          <p:cNvPr id="5" name="Content Placeholder 4"/>
          <p:cNvSpPr>
            <a:spLocks noGrp="1"/>
          </p:cNvSpPr>
          <p:nvPr>
            <p:ph sz="half" idx="2"/>
          </p:nvPr>
        </p:nvSpPr>
        <p:spPr/>
        <p:txBody>
          <a:bodyPr>
            <a:normAutofit lnSpcReduction="1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  Currently seeking a position and talking with other employers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Employed and Unemployed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25% of the full employed work force (according to </a:t>
            </a:r>
            <a:r>
              <a:rPr lang="en-US" dirty="0" err="1">
                <a:latin typeface="Arial" panose="020B0604020202020204" pitchFamily="34" charset="0"/>
                <a:cs typeface="Arial" panose="020B0604020202020204" pitchFamily="34" charset="0"/>
              </a:rPr>
              <a:t>LinkedIN</a:t>
            </a:r>
            <a:r>
              <a:rPr lang="en-US" dirty="0">
                <a:latin typeface="Arial" panose="020B0604020202020204" pitchFamily="34" charset="0"/>
                <a:cs typeface="Arial" panose="020B0604020202020204" pitchFamily="34" charset="0"/>
              </a:rPr>
              <a:t>)</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Actively searching on Job Boards – reading your job postings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More driven during the hiring process</a:t>
            </a:r>
          </a:p>
        </p:txBody>
      </p:sp>
      <p:sp>
        <p:nvSpPr>
          <p:cNvPr id="6" name="Text Placeholder 5"/>
          <p:cNvSpPr>
            <a:spLocks noGrp="1"/>
          </p:cNvSpPr>
          <p:nvPr>
            <p:ph type="body" sz="quarter" idx="3"/>
          </p:nvPr>
        </p:nvSpPr>
        <p:spPr/>
        <p:txBody>
          <a:bodyPr>
            <a:normAutofit/>
          </a:bodyPr>
          <a:lstStyle/>
          <a:p>
            <a:r>
              <a:rPr lang="en-US" sz="3200" b="1" dirty="0">
                <a:latin typeface="Arial" panose="020B0604020202020204" pitchFamily="34" charset="0"/>
                <a:cs typeface="Arial" panose="020B0604020202020204" pitchFamily="34" charset="0"/>
              </a:rPr>
              <a:t>Passive</a:t>
            </a:r>
          </a:p>
        </p:txBody>
      </p:sp>
      <p:sp>
        <p:nvSpPr>
          <p:cNvPr id="7" name="Content Placeholder 6"/>
          <p:cNvSpPr>
            <a:spLocks noGrp="1"/>
          </p:cNvSpPr>
          <p:nvPr>
            <p:ph sz="quarter" idx="4"/>
          </p:nvPr>
        </p:nvSpPr>
        <p:spPr/>
        <p:txBody>
          <a:bodyPr>
            <a:normAutofit fontScale="92500" lnSpcReduction="2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  Not seeking and not talking to anyone else </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Happily Employed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Happy employees are often high performing employees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  60% of the workforce is not looking for a new job, but are willing to discuss a new opportunity- NOT seeing your job posts (according to LinkedIn)</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Requires more support and motivation during the hiring process</a:t>
            </a:r>
          </a:p>
          <a:p>
            <a:endParaRPr lang="en-US" dirty="0"/>
          </a:p>
        </p:txBody>
      </p:sp>
    </p:spTree>
    <p:extLst>
      <p:ext uri="{BB962C8B-B14F-4D97-AF65-F5344CB8AC3E}">
        <p14:creationId xmlns:p14="http://schemas.microsoft.com/office/powerpoint/2010/main" val="261701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4977792" cy="7035494"/>
          </a:xfrm>
        </p:spPr>
      </p:pic>
      <p:sp>
        <p:nvSpPr>
          <p:cNvPr id="6" name="TextBox 5"/>
          <p:cNvSpPr txBox="1"/>
          <p:nvPr/>
        </p:nvSpPr>
        <p:spPr>
          <a:xfrm>
            <a:off x="6147582" y="2194560"/>
            <a:ext cx="184731" cy="369332"/>
          </a:xfrm>
          <a:prstGeom prst="rect">
            <a:avLst/>
          </a:prstGeom>
          <a:noFill/>
        </p:spPr>
        <p:txBody>
          <a:bodyPr wrap="none" rtlCol="0">
            <a:spAutoFit/>
          </a:bodyPr>
          <a:lstStyle/>
          <a:p>
            <a:endParaRPr lang="en-US" dirty="0"/>
          </a:p>
        </p:txBody>
      </p:sp>
      <p:sp>
        <p:nvSpPr>
          <p:cNvPr id="8" name="TextBox 7"/>
          <p:cNvSpPr txBox="1"/>
          <p:nvPr/>
        </p:nvSpPr>
        <p:spPr>
          <a:xfrm>
            <a:off x="5244353" y="193760"/>
            <a:ext cx="6763871" cy="8617744"/>
          </a:xfrm>
          <a:prstGeom prst="rect">
            <a:avLst/>
          </a:prstGeom>
          <a:noFill/>
        </p:spPr>
        <p:txBody>
          <a:bodyPr wrap="square" rtlCol="0">
            <a:spAutoFit/>
          </a:bodyPr>
          <a:lstStyle/>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Improved Candidate Experience, -The better the candidate experience,  the longer they stay</a:t>
            </a: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Over time, you will hire more qualified professionals resulting in higher performing teams</a:t>
            </a: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.Access to a larger candidate pool</a:t>
            </a:r>
          </a:p>
          <a:p>
            <a:pPr marL="285750" indent="-285750">
              <a:buFont typeface="Wingdings" panose="05000000000000000000" pitchFamily="2" charset="2"/>
              <a:buChar char="§"/>
            </a:pPr>
            <a:r>
              <a:rPr lang="en-US" sz="2400" b="1" dirty="0">
                <a:latin typeface="Arial" panose="020B0604020202020204" pitchFamily="34" charset="0"/>
                <a:cs typeface="Arial" panose="020B0604020202020204" pitchFamily="34" charset="0"/>
              </a:rPr>
              <a:t>“The problem is, </a:t>
            </a:r>
            <a:r>
              <a:rPr lang="en-US" sz="2400" b="1" dirty="0">
                <a:latin typeface="Arial" panose="020B0604020202020204" pitchFamily="34" charset="0"/>
                <a:cs typeface="Arial" panose="020B0604020202020204" pitchFamily="34" charset="0"/>
                <a:hlinkClick r:id="rId3"/>
              </a:rPr>
              <a:t>52 percent</a:t>
            </a:r>
            <a:r>
              <a:rPr lang="en-US" sz="2400" b="1" dirty="0">
                <a:latin typeface="Arial" panose="020B0604020202020204" pitchFamily="34" charset="0"/>
                <a:cs typeface="Arial" panose="020B0604020202020204" pitchFamily="34" charset="0"/>
              </a:rPr>
              <a:t> of people who apply to a job are underqualified, and </a:t>
            </a:r>
            <a:r>
              <a:rPr lang="en-US" sz="2400" dirty="0">
                <a:latin typeface="Arial" panose="020B0604020202020204" pitchFamily="34" charset="0"/>
                <a:cs typeface="Arial" panose="020B0604020202020204" pitchFamily="34" charset="0"/>
                <a:hlinkClick r:id="rId4"/>
              </a:rPr>
              <a:t>47 percent</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of companies report few or no qualified applicants for the positions they are trying to fill.” – Lever</a:t>
            </a: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One in every 72 sourced candidates, on average, is hired, compared to one in every 152 for applicants.” – Lever</a:t>
            </a:r>
          </a:p>
          <a:p>
            <a:pPr marL="285750" indent="-285750">
              <a:buFont typeface="Wingdings" panose="05000000000000000000" pitchFamily="2" charset="2"/>
              <a:buChar char="§"/>
            </a:pPr>
            <a:r>
              <a:rPr lang="en-US" sz="2400" b="1" dirty="0">
                <a:latin typeface="Arial" panose="020B0604020202020204" pitchFamily="34" charset="0"/>
                <a:cs typeface="Arial" panose="020B0604020202020204" pitchFamily="34" charset="0"/>
              </a:rPr>
              <a:t>sourced candidates are more than two times as efficient as candidates who apply</a:t>
            </a:r>
            <a:r>
              <a:rPr lang="en-US" sz="24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729019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499616"/>
          </a:xfrm>
        </p:spPr>
        <p:txBody>
          <a:bodyPr/>
          <a:lstStyle/>
          <a:p>
            <a:r>
              <a:rPr lang="en-US" dirty="0"/>
              <a:t>Employer branding</a:t>
            </a:r>
          </a:p>
        </p:txBody>
      </p:sp>
      <p:sp>
        <p:nvSpPr>
          <p:cNvPr id="3" name="Content Placeholder 2"/>
          <p:cNvSpPr>
            <a:spLocks noGrp="1"/>
          </p:cNvSpPr>
          <p:nvPr>
            <p:ph idx="1"/>
          </p:nvPr>
        </p:nvSpPr>
        <p:spPr>
          <a:xfrm>
            <a:off x="591671" y="1331257"/>
            <a:ext cx="10327341" cy="5392271"/>
          </a:xfrm>
        </p:spPr>
        <p:txBody>
          <a:bodyPr>
            <a:normAutofit lnSpcReduction="10000"/>
          </a:bodyPr>
          <a:lstStyle/>
          <a:p>
            <a:r>
              <a:rPr lang="en-US" sz="3100" dirty="0">
                <a:latin typeface="Arial" panose="020B0604020202020204" pitchFamily="34" charset="0"/>
                <a:cs typeface="Arial" panose="020B0604020202020204" pitchFamily="34" charset="0"/>
              </a:rPr>
              <a:t> </a:t>
            </a:r>
          </a:p>
          <a:p>
            <a:r>
              <a:rPr lang="en-US" sz="3100" dirty="0">
                <a:latin typeface="Arial" panose="020B0604020202020204" pitchFamily="34" charset="0"/>
                <a:cs typeface="Arial" panose="020B0604020202020204" pitchFamily="34" charset="0"/>
              </a:rPr>
              <a:t>This is your reputation as an </a:t>
            </a:r>
            <a:r>
              <a:rPr lang="en-US" sz="3100" b="1" dirty="0">
                <a:latin typeface="Arial" panose="020B0604020202020204" pitchFamily="34" charset="0"/>
                <a:cs typeface="Arial" panose="020B0604020202020204" pitchFamily="34" charset="0"/>
              </a:rPr>
              <a:t>employer</a:t>
            </a:r>
            <a:r>
              <a:rPr lang="en-US" sz="3100" dirty="0">
                <a:latin typeface="Arial" panose="020B0604020202020204" pitchFamily="34" charset="0"/>
                <a:cs typeface="Arial" panose="020B0604020202020204" pitchFamily="34" charset="0"/>
              </a:rPr>
              <a:t>, and its value proposition to its employees - what is it like to work inside your company and your team, what’s in it for them? </a:t>
            </a:r>
          </a:p>
          <a:p>
            <a:pPr lvl="2"/>
            <a:r>
              <a:rPr lang="en-US" sz="2700" dirty="0">
                <a:latin typeface="Arial" panose="020B0604020202020204" pitchFamily="34" charset="0"/>
                <a:cs typeface="Arial" panose="020B0604020202020204" pitchFamily="34" charset="0"/>
              </a:rPr>
              <a:t>What are people saying?</a:t>
            </a:r>
          </a:p>
          <a:p>
            <a:pPr lvl="2"/>
            <a:r>
              <a:rPr lang="en-US" sz="2700" dirty="0">
                <a:latin typeface="Arial" panose="020B0604020202020204" pitchFamily="34" charset="0"/>
                <a:cs typeface="Arial" panose="020B0604020202020204" pitchFamily="34" charset="0"/>
              </a:rPr>
              <a:t>What are the benefits?</a:t>
            </a:r>
          </a:p>
          <a:p>
            <a:pPr lvl="2"/>
            <a:r>
              <a:rPr lang="en-US" sz="2700" dirty="0">
                <a:latin typeface="Arial" panose="020B0604020202020204" pitchFamily="34" charset="0"/>
                <a:cs typeface="Arial" panose="020B0604020202020204" pitchFamily="34" charset="0"/>
              </a:rPr>
              <a:t>What make you the better employer?</a:t>
            </a:r>
          </a:p>
          <a:p>
            <a:pPr lvl="2"/>
            <a:r>
              <a:rPr lang="en-US" sz="2700" dirty="0">
                <a:latin typeface="Arial" panose="020B0604020202020204" pitchFamily="34" charset="0"/>
                <a:cs typeface="Arial" panose="020B0604020202020204" pitchFamily="34" charset="0"/>
              </a:rPr>
              <a:t>This answers the why work for you</a:t>
            </a:r>
          </a:p>
          <a:p>
            <a:pPr marL="310896" lvl="2" indent="0">
              <a:buNone/>
            </a:pPr>
            <a:endParaRPr lang="en-US" sz="27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Employer brand vs. your department’s brand is key too – great organizations with a great brand can have some one off departments with a bad reputation and/or branding – is your department  aligned with your employer branding?</a:t>
            </a:r>
          </a:p>
          <a:p>
            <a:pPr lvl="1"/>
            <a:endParaRPr lang="en-US" sz="2600" b="1" dirty="0">
              <a:latin typeface="Arial" panose="020B0604020202020204" pitchFamily="34" charset="0"/>
              <a:cs typeface="Arial" panose="020B0604020202020204" pitchFamily="34" charset="0"/>
            </a:endParaRPr>
          </a:p>
          <a:p>
            <a:pPr lvl="1"/>
            <a:endParaRPr lang="en-US" dirty="0"/>
          </a:p>
          <a:p>
            <a:endParaRPr lang="en-US" dirty="0"/>
          </a:p>
        </p:txBody>
      </p:sp>
    </p:spTree>
    <p:extLst>
      <p:ext uri="{BB962C8B-B14F-4D97-AF65-F5344CB8AC3E}">
        <p14:creationId xmlns:p14="http://schemas.microsoft.com/office/powerpoint/2010/main" val="395078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branding, Cont.</a:t>
            </a:r>
          </a:p>
        </p:txBody>
      </p:sp>
      <p:sp>
        <p:nvSpPr>
          <p:cNvPr id="3" name="Content Placeholder 2"/>
          <p:cNvSpPr>
            <a:spLocks noGrp="1"/>
          </p:cNvSpPr>
          <p:nvPr>
            <p:ph idx="1"/>
          </p:nvPr>
        </p:nvSpPr>
        <p:spPr>
          <a:xfrm>
            <a:off x="903104" y="1788458"/>
            <a:ext cx="9720073" cy="4921623"/>
          </a:xfrm>
        </p:spPr>
        <p:txBody>
          <a:bodyPr>
            <a:normAutofit fontScale="92500" lnSpcReduction="20000"/>
          </a:bodyPr>
          <a:lstStyle/>
          <a:p>
            <a:pPr marL="310896" lvl="2" indent="0">
              <a:buNone/>
            </a:pPr>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Your employer brand could be the difference between a candidate responding to outreach, or ignoring it. Candidates aren’t likely to respond to your outreach if they perceive your employer brand negatively, and an unknown employer brand can stymie your efforts as well. – Same with department</a:t>
            </a:r>
          </a:p>
          <a:p>
            <a:pPr marL="128016" lvl="1" indent="0">
              <a:buNone/>
            </a:pPr>
            <a:endParaRPr lang="en-US" sz="2600" dirty="0">
              <a:latin typeface="Arial" panose="020B0604020202020204" pitchFamily="34" charset="0"/>
              <a:cs typeface="Arial" panose="020B0604020202020204" pitchFamily="34" charset="0"/>
            </a:endParaRPr>
          </a:p>
          <a:p>
            <a:pPr lvl="1"/>
            <a:r>
              <a:rPr lang="en-US" sz="2600" dirty="0">
                <a:latin typeface="Arial" panose="020B0604020202020204" pitchFamily="34" charset="0"/>
                <a:cs typeface="Arial" panose="020B0604020202020204" pitchFamily="34" charset="0"/>
              </a:rPr>
              <a:t>In contrast, a strong employer brand is an incredibly effective recruiting tool: Ninety-two percent of candidates say they would consider leaving their current jobs if a company with an excellent corporate reputation offered them another role. – Same with department</a:t>
            </a:r>
          </a:p>
          <a:p>
            <a:pPr lvl="1"/>
            <a:endParaRPr lang="en-US" sz="2600" dirty="0">
              <a:latin typeface="Arial" panose="020B0604020202020204" pitchFamily="34" charset="0"/>
              <a:cs typeface="Arial" panose="020B0604020202020204" pitchFamily="34" charset="0"/>
            </a:endParaRPr>
          </a:p>
          <a:p>
            <a:pPr lvl="1"/>
            <a:r>
              <a:rPr lang="en-US" sz="2600" b="1" dirty="0">
                <a:latin typeface="Arial" panose="020B0604020202020204" pitchFamily="34" charset="0"/>
                <a:cs typeface="Arial" panose="020B0604020202020204" pitchFamily="34" charset="0"/>
              </a:rPr>
              <a:t>61% read employer reviews before  applying </a:t>
            </a:r>
          </a:p>
          <a:p>
            <a:pPr marL="128016" lvl="1" indent="0">
              <a:buNone/>
            </a:pPr>
            <a:endParaRPr lang="en-US" sz="2600" b="1" dirty="0">
              <a:latin typeface="Arial" panose="020B0604020202020204" pitchFamily="34" charset="0"/>
              <a:cs typeface="Arial" panose="020B0604020202020204" pitchFamily="34" charset="0"/>
            </a:endParaRPr>
          </a:p>
          <a:p>
            <a:pPr lvl="1"/>
            <a:r>
              <a:rPr lang="en-US" sz="2600" b="1" dirty="0">
                <a:latin typeface="Arial" panose="020B0604020202020204" pitchFamily="34" charset="0"/>
                <a:cs typeface="Arial" panose="020B0604020202020204" pitchFamily="34" charset="0"/>
              </a:rPr>
              <a:t>If people don’t see any VALUE in making a move they wont. </a:t>
            </a:r>
          </a:p>
          <a:p>
            <a:pPr lvl="1"/>
            <a:endParaRPr lang="en-US" sz="2600" dirty="0">
              <a:latin typeface="Arial" panose="020B0604020202020204" pitchFamily="34" charset="0"/>
              <a:cs typeface="Arial" panose="020B0604020202020204" pitchFamily="34" charset="0"/>
            </a:endParaRPr>
          </a:p>
          <a:p>
            <a:pPr lvl="2"/>
            <a:endParaRPr lang="en-US" sz="2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9066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top performers looking for</a:t>
            </a:r>
          </a:p>
        </p:txBody>
      </p:sp>
      <p:sp>
        <p:nvSpPr>
          <p:cNvPr id="3" name="Content Placeholder 2"/>
          <p:cNvSpPr>
            <a:spLocks noGrp="1"/>
          </p:cNvSpPr>
          <p:nvPr>
            <p:ph idx="1"/>
          </p:nvPr>
        </p:nvSpPr>
        <p:spPr>
          <a:xfrm>
            <a:off x="766482" y="1922928"/>
            <a:ext cx="10125636" cy="4760259"/>
          </a:xfrm>
        </p:spPr>
        <p:txBody>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Leaders that will mentor, guide, and support them in achieving their career goals - the best candidates will only explore a job if it offers growth opportunities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Promotion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Opportunity to gain new skills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Expand on experience</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Opportunity to work on challenging projects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 Long term career growth potential – career ladders</a:t>
            </a:r>
          </a:p>
          <a:p>
            <a:endParaRPr lang="en-US" dirty="0"/>
          </a:p>
          <a:p>
            <a:pPr marL="0" indent="0">
              <a:buNone/>
            </a:pPr>
            <a:endParaRPr lang="en-US" dirty="0"/>
          </a:p>
        </p:txBody>
      </p:sp>
    </p:spTree>
    <p:extLst>
      <p:ext uri="{BB962C8B-B14F-4D97-AF65-F5344CB8AC3E}">
        <p14:creationId xmlns:p14="http://schemas.microsoft.com/office/powerpoint/2010/main" val="133841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hiring managers and it team members can help – </a:t>
            </a:r>
            <a:r>
              <a:rPr lang="en-US" b="1" dirty="0"/>
              <a:t>you are the drivers!</a:t>
            </a:r>
          </a:p>
        </p:txBody>
      </p:sp>
      <p:sp>
        <p:nvSpPr>
          <p:cNvPr id="3" name="Content Placeholder 2"/>
          <p:cNvSpPr>
            <a:spLocks noGrp="1"/>
          </p:cNvSpPr>
          <p:nvPr>
            <p:ph idx="1"/>
          </p:nvPr>
        </p:nvSpPr>
        <p:spPr>
          <a:xfrm>
            <a:off x="1024128" y="1936376"/>
            <a:ext cx="9720073" cy="4746812"/>
          </a:xfrm>
        </p:spPr>
        <p:txBody>
          <a:bodyPr>
            <a:normAutofit/>
          </a:bodyPr>
          <a:lstStyle/>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Sourcing is a team sport! </a:t>
            </a:r>
          </a:p>
          <a:p>
            <a:pPr lvl="1"/>
            <a:r>
              <a:rPr lang="en-US" sz="2400" dirty="0">
                <a:latin typeface="Arial" panose="020B0604020202020204" pitchFamily="34" charset="0"/>
                <a:cs typeface="Arial" panose="020B0604020202020204" pitchFamily="34" charset="0"/>
              </a:rPr>
              <a:t>Who do you know that may know someone</a:t>
            </a:r>
          </a:p>
          <a:p>
            <a:pPr lvl="5"/>
            <a:r>
              <a:rPr lang="en-US" sz="2000" dirty="0">
                <a:latin typeface="Arial" panose="020B0604020202020204" pitchFamily="34" charset="0"/>
                <a:cs typeface="Arial" panose="020B0604020202020204" pitchFamily="34" charset="0"/>
              </a:rPr>
              <a:t>Utilize your network to assist your recruitment team in attracting top talent.</a:t>
            </a:r>
          </a:p>
          <a:p>
            <a:pPr lvl="1"/>
            <a:r>
              <a:rPr lang="en-US" sz="2400" dirty="0">
                <a:latin typeface="Arial" panose="020B0604020202020204" pitchFamily="34" charset="0"/>
                <a:cs typeface="Arial" panose="020B0604020202020204" pitchFamily="34" charset="0"/>
              </a:rPr>
              <a:t>Share content your recruiters are sharing</a:t>
            </a:r>
          </a:p>
          <a:p>
            <a:pPr lvl="1"/>
            <a:r>
              <a:rPr lang="en-US" sz="2400" dirty="0">
                <a:latin typeface="Arial" panose="020B0604020202020204" pitchFamily="34" charset="0"/>
                <a:cs typeface="Arial" panose="020B0604020202020204" pitchFamily="34" charset="0"/>
              </a:rPr>
              <a:t>Share content on what accomplishments your department has accomplished</a:t>
            </a:r>
          </a:p>
          <a:p>
            <a:pPr lvl="1"/>
            <a:r>
              <a:rPr lang="en-US" sz="2400" dirty="0">
                <a:latin typeface="Arial" panose="020B0604020202020204" pitchFamily="34" charset="0"/>
                <a:cs typeface="Arial" panose="020B0604020202020204" pitchFamily="34" charset="0"/>
              </a:rPr>
              <a:t>Participate in career fairs</a:t>
            </a:r>
          </a:p>
          <a:p>
            <a:pPr lvl="1"/>
            <a:r>
              <a:rPr lang="en-US" sz="2400" dirty="0">
                <a:latin typeface="Arial" panose="020B0604020202020204" pitchFamily="34" charset="0"/>
                <a:cs typeface="Arial" panose="020B0604020202020204" pitchFamily="34" charset="0"/>
              </a:rPr>
              <a:t>Build a culture people want to be part of</a:t>
            </a:r>
          </a:p>
          <a:p>
            <a:pPr lvl="1"/>
            <a:r>
              <a:rPr lang="en-US" sz="2400" dirty="0">
                <a:latin typeface="Arial" panose="020B0604020202020204" pitchFamily="34" charset="0"/>
                <a:cs typeface="Arial" panose="020B0604020202020204" pitchFamily="34" charset="0"/>
              </a:rPr>
              <a:t>What is the brand on your department? Is it aligned with the company’s?</a:t>
            </a:r>
          </a:p>
          <a:p>
            <a:pPr marL="128016" lvl="1" indent="0">
              <a:buNone/>
            </a:pPr>
            <a:endParaRPr lang="en-US" dirty="0"/>
          </a:p>
          <a:p>
            <a:pPr lvl="1"/>
            <a:endParaRPr lang="en-US" dirty="0"/>
          </a:p>
          <a:p>
            <a:endParaRPr lang="en-US" dirty="0"/>
          </a:p>
        </p:txBody>
      </p:sp>
    </p:spTree>
    <p:extLst>
      <p:ext uri="{BB962C8B-B14F-4D97-AF65-F5344CB8AC3E}">
        <p14:creationId xmlns:p14="http://schemas.microsoft.com/office/powerpoint/2010/main" val="3384024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10629</TotalTime>
  <Words>559</Words>
  <Application>Microsoft Office PowerPoint</Application>
  <PresentationFormat>Widescreen</PresentationFormat>
  <Paragraphs>86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Tw Cen MT</vt:lpstr>
      <vt:lpstr>Tw Cen MT Condensed</vt:lpstr>
      <vt:lpstr>Wingdings</vt:lpstr>
      <vt:lpstr>Wingdings 3</vt:lpstr>
      <vt:lpstr>Integral</vt:lpstr>
      <vt:lpstr>Sourcing your next IT Hire</vt:lpstr>
      <vt:lpstr>Introduction</vt:lpstr>
      <vt:lpstr>What is sourcing</vt:lpstr>
      <vt:lpstr>Active vs passive candidates</vt:lpstr>
      <vt:lpstr>PowerPoint Presentation</vt:lpstr>
      <vt:lpstr>Employer branding</vt:lpstr>
      <vt:lpstr>Employer branding, Cont.</vt:lpstr>
      <vt:lpstr>What are top performers looking for</vt:lpstr>
      <vt:lpstr>How hiring managers and it team members can help – you are the drivers!</vt:lpstr>
      <vt:lpstr>How hiring managers and it team members can help – you are the drivers!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Sourcing your next IT Hire</dc:title>
  <dc:creator>Ashley Surratt</dc:creator>
  <cp:lastModifiedBy>Lauren Pulino</cp:lastModifiedBy>
  <cp:revision>30</cp:revision>
  <dcterms:created xsi:type="dcterms:W3CDTF">2017-09-26T14:37:47Z</dcterms:created>
  <dcterms:modified xsi:type="dcterms:W3CDTF">2017-10-18T23:58:09Z</dcterms:modified>
</cp:coreProperties>
</file>