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308" r:id="rId4"/>
    <p:sldId id="309" r:id="rId5"/>
    <p:sldId id="310" r:id="rId6"/>
    <p:sldId id="258" r:id="rId7"/>
    <p:sldId id="264" r:id="rId8"/>
    <p:sldId id="265" r:id="rId9"/>
    <p:sldId id="261" r:id="rId10"/>
    <p:sldId id="262" r:id="rId11"/>
    <p:sldId id="311" r:id="rId12"/>
    <p:sldId id="267" r:id="rId13"/>
    <p:sldId id="307" r:id="rId14"/>
    <p:sldId id="268" r:id="rId15"/>
    <p:sldId id="293" r:id="rId16"/>
    <p:sldId id="304" r:id="rId17"/>
    <p:sldId id="288" r:id="rId18"/>
    <p:sldId id="289" r:id="rId19"/>
    <p:sldId id="291" r:id="rId20"/>
    <p:sldId id="300" r:id="rId21"/>
    <p:sldId id="296" r:id="rId22"/>
    <p:sldId id="276" r:id="rId23"/>
    <p:sldId id="277" r:id="rId24"/>
    <p:sldId id="281" r:id="rId25"/>
    <p:sldId id="297" r:id="rId26"/>
    <p:sldId id="285" r:id="rId27"/>
    <p:sldId id="286" r:id="rId28"/>
    <p:sldId id="312" r:id="rId29"/>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3" autoAdjust="0"/>
    <p:restoredTop sz="78863" autoAdjust="0"/>
  </p:normalViewPr>
  <p:slideViewPr>
    <p:cSldViewPr>
      <p:cViewPr varScale="1">
        <p:scale>
          <a:sx n="67" d="100"/>
          <a:sy n="67"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publicfs\corpdata\Tek%20Marketing\Market%20Research\Staffing%20Intelligence\EmploymentAnalysis_2002-2016.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doughnutChart>
        <c:varyColors val="1"/>
        <c:ser>
          <c:idx val="0"/>
          <c:order val="0"/>
          <c:tx>
            <c:strRef>
              <c:f>Sheet1!$B$1</c:f>
              <c:strCache>
                <c:ptCount val="1"/>
                <c:pt idx="0">
                  <c:v>TEMPORARY</c:v>
                </c:pt>
              </c:strCache>
            </c:strRef>
          </c:tx>
          <c:spPr>
            <a:effectLst/>
          </c:spPr>
          <c:dPt>
            <c:idx val="0"/>
            <c:bubble3D val="0"/>
            <c:spPr>
              <a:solidFill>
                <a:schemeClr val="accent6"/>
              </a:solidFill>
              <a:effectLst/>
            </c:spPr>
            <c:extLst>
              <c:ext xmlns:c16="http://schemas.microsoft.com/office/drawing/2014/chart" uri="{C3380CC4-5D6E-409C-BE32-E72D297353CC}">
                <c16:uniqueId val="{00000001-2F15-459E-B1B4-393FCCB82A1B}"/>
              </c:ext>
            </c:extLst>
          </c:dPt>
          <c:dPt>
            <c:idx val="1"/>
            <c:bubble3D val="0"/>
            <c:spPr>
              <a:solidFill>
                <a:schemeClr val="accent1"/>
              </a:solidFill>
              <a:effectLst/>
            </c:spPr>
            <c:extLst>
              <c:ext xmlns:c16="http://schemas.microsoft.com/office/drawing/2014/chart" uri="{C3380CC4-5D6E-409C-BE32-E72D297353CC}">
                <c16:uniqueId val="{00000003-2F15-459E-B1B4-393FCCB82A1B}"/>
              </c:ext>
            </c:extLst>
          </c:dPt>
          <c:cat>
            <c:numRef>
              <c:f>Sheet1!$A$2:$A$5</c:f>
              <c:numCache>
                <c:formatCode>General</c:formatCode>
                <c:ptCount val="4"/>
              </c:numCache>
            </c:numRef>
          </c:cat>
          <c:val>
            <c:numRef>
              <c:f>Sheet1!$B$2:$B$5</c:f>
              <c:numCache>
                <c:formatCode>0%</c:formatCode>
                <c:ptCount val="4"/>
                <c:pt idx="0">
                  <c:v>0.95</c:v>
                </c:pt>
                <c:pt idx="1">
                  <c:v>0.05</c:v>
                </c:pt>
              </c:numCache>
            </c:numRef>
          </c:val>
          <c:extLst>
            <c:ext xmlns:c16="http://schemas.microsoft.com/office/drawing/2014/chart" uri="{C3380CC4-5D6E-409C-BE32-E72D297353CC}">
              <c16:uniqueId val="{00000004-2F15-459E-B1B4-393FCCB82A1B}"/>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pieChart>
        <c:varyColors val="1"/>
        <c:ser>
          <c:idx val="0"/>
          <c:order val="0"/>
          <c:tx>
            <c:strRef>
              <c:f>Sheet1!$B$1</c:f>
              <c:strCache>
                <c:ptCount val="1"/>
                <c:pt idx="0">
                  <c:v>TEMPORARY</c:v>
                </c:pt>
              </c:strCache>
            </c:strRef>
          </c:tx>
          <c:spPr>
            <a:effectLst/>
          </c:spPr>
          <c:dPt>
            <c:idx val="0"/>
            <c:bubble3D val="0"/>
            <c:spPr>
              <a:solidFill>
                <a:schemeClr val="accent1"/>
              </a:solidFill>
              <a:effectLst/>
            </c:spPr>
            <c:extLst>
              <c:ext xmlns:c16="http://schemas.microsoft.com/office/drawing/2014/chart" uri="{C3380CC4-5D6E-409C-BE32-E72D297353CC}">
                <c16:uniqueId val="{00000001-118F-4F72-B718-0E8E70B0076A}"/>
              </c:ext>
            </c:extLst>
          </c:dPt>
          <c:dPt>
            <c:idx val="1"/>
            <c:bubble3D val="0"/>
            <c:spPr>
              <a:solidFill>
                <a:schemeClr val="accent6">
                  <a:lumMod val="60000"/>
                  <a:lumOff val="40000"/>
                </a:schemeClr>
              </a:solidFill>
              <a:effectLst/>
            </c:spPr>
            <c:extLst>
              <c:ext xmlns:c16="http://schemas.microsoft.com/office/drawing/2014/chart" uri="{C3380CC4-5D6E-409C-BE32-E72D297353CC}">
                <c16:uniqueId val="{00000003-118F-4F72-B718-0E8E70B0076A}"/>
              </c:ext>
            </c:extLst>
          </c:dPt>
          <c:cat>
            <c:numRef>
              <c:f>Sheet1!$A$2:$A$5</c:f>
              <c:numCache>
                <c:formatCode>General</c:formatCode>
                <c:ptCount val="4"/>
              </c:numCache>
            </c:numRef>
          </c:cat>
          <c:val>
            <c:numRef>
              <c:f>Sheet1!$B$2:$B$5</c:f>
              <c:numCache>
                <c:formatCode>0%</c:formatCode>
                <c:ptCount val="4"/>
                <c:pt idx="0">
                  <c:v>0.1</c:v>
                </c:pt>
                <c:pt idx="1">
                  <c:v>0.9</c:v>
                </c:pt>
              </c:numCache>
            </c:numRef>
          </c:val>
          <c:extLst>
            <c:ext xmlns:c16="http://schemas.microsoft.com/office/drawing/2014/chart" uri="{C3380CC4-5D6E-409C-BE32-E72D297353CC}">
              <c16:uniqueId val="{00000004-118F-4F72-B718-0E8E70B0076A}"/>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pieChart>
        <c:varyColors val="1"/>
        <c:ser>
          <c:idx val="0"/>
          <c:order val="0"/>
          <c:tx>
            <c:strRef>
              <c:f>Sheet1!$B$1</c:f>
              <c:strCache>
                <c:ptCount val="1"/>
                <c:pt idx="0">
                  <c:v>TEMPORARY</c:v>
                </c:pt>
              </c:strCache>
            </c:strRef>
          </c:tx>
          <c:spPr>
            <a:effectLst/>
          </c:spPr>
          <c:dPt>
            <c:idx val="0"/>
            <c:bubble3D val="0"/>
            <c:spPr>
              <a:solidFill>
                <a:schemeClr val="accent1"/>
              </a:solidFill>
              <a:effectLst/>
            </c:spPr>
            <c:extLst>
              <c:ext xmlns:c16="http://schemas.microsoft.com/office/drawing/2014/chart" uri="{C3380CC4-5D6E-409C-BE32-E72D297353CC}">
                <c16:uniqueId val="{00000001-637B-4479-BB14-EF8CC565C93B}"/>
              </c:ext>
            </c:extLst>
          </c:dPt>
          <c:dPt>
            <c:idx val="1"/>
            <c:bubble3D val="0"/>
            <c:spPr>
              <a:solidFill>
                <a:schemeClr val="accent6">
                  <a:lumMod val="60000"/>
                  <a:lumOff val="40000"/>
                </a:schemeClr>
              </a:solidFill>
              <a:effectLst/>
            </c:spPr>
            <c:extLst>
              <c:ext xmlns:c16="http://schemas.microsoft.com/office/drawing/2014/chart" uri="{C3380CC4-5D6E-409C-BE32-E72D297353CC}">
                <c16:uniqueId val="{00000003-637B-4479-BB14-EF8CC565C93B}"/>
              </c:ext>
            </c:extLst>
          </c:dPt>
          <c:cat>
            <c:numRef>
              <c:f>Sheet1!$A$2:$A$5</c:f>
              <c:numCache>
                <c:formatCode>General</c:formatCode>
                <c:ptCount val="4"/>
              </c:numCache>
            </c:numRef>
          </c:cat>
          <c:val>
            <c:numRef>
              <c:f>Sheet1!$B$2:$B$5</c:f>
              <c:numCache>
                <c:formatCode>0%</c:formatCode>
                <c:ptCount val="4"/>
                <c:pt idx="0">
                  <c:v>0.2</c:v>
                </c:pt>
                <c:pt idx="1">
                  <c:v>0.8</c:v>
                </c:pt>
              </c:numCache>
            </c:numRef>
          </c:val>
          <c:extLst>
            <c:ext xmlns:c16="http://schemas.microsoft.com/office/drawing/2014/chart" uri="{C3380CC4-5D6E-409C-BE32-E72D297353CC}">
              <c16:uniqueId val="{00000004-637B-4479-BB14-EF8CC565C93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800">
                <a:solidFill>
                  <a:schemeClr val="accent3"/>
                </a:solidFill>
              </a:defRPr>
            </a:pPr>
            <a:r>
              <a:rPr lang="en-US" sz="1800" dirty="0">
                <a:solidFill>
                  <a:schemeClr val="accent3"/>
                </a:solidFill>
                <a:latin typeface="Century Gothic"/>
                <a:cs typeface="Century Gothic"/>
              </a:rPr>
              <a:t>U.S. </a:t>
            </a:r>
            <a:r>
              <a:rPr lang="en-US" sz="1800" dirty="0" smtClean="0">
                <a:solidFill>
                  <a:schemeClr val="accent3"/>
                </a:solidFill>
                <a:latin typeface="Century Gothic"/>
                <a:cs typeface="Century Gothic"/>
              </a:rPr>
              <a:t>Annual Unemployment</a:t>
            </a:r>
            <a:r>
              <a:rPr lang="en-US" sz="1800" baseline="0" dirty="0" smtClean="0">
                <a:solidFill>
                  <a:schemeClr val="accent3"/>
                </a:solidFill>
                <a:latin typeface="Century Gothic"/>
                <a:cs typeface="Century Gothic"/>
              </a:rPr>
              <a:t> </a:t>
            </a:r>
            <a:r>
              <a:rPr lang="en-US" sz="1800" b="0" baseline="0" dirty="0" smtClean="0">
                <a:solidFill>
                  <a:schemeClr val="accent3"/>
                </a:solidFill>
                <a:latin typeface="Century Gothic"/>
                <a:cs typeface="Century Gothic"/>
              </a:rPr>
              <a:t>(</a:t>
            </a:r>
            <a:r>
              <a:rPr lang="en-US" sz="1800" b="0" dirty="0" smtClean="0">
                <a:solidFill>
                  <a:schemeClr val="accent3"/>
                </a:solidFill>
                <a:latin typeface="Century Gothic"/>
                <a:cs typeface="Century Gothic"/>
              </a:rPr>
              <a:t>2006 – 2016)</a:t>
            </a:r>
            <a:endParaRPr lang="en-US" sz="1800" b="0" dirty="0">
              <a:solidFill>
                <a:schemeClr val="accent3"/>
              </a:solidFill>
              <a:latin typeface="Century Gothic"/>
              <a:cs typeface="Century Gothic"/>
            </a:endParaRPr>
          </a:p>
        </c:rich>
      </c:tx>
      <c:overlay val="0"/>
    </c:title>
    <c:autoTitleDeleted val="0"/>
    <c:plotArea>
      <c:layout/>
      <c:lineChart>
        <c:grouping val="standard"/>
        <c:varyColors val="0"/>
        <c:ser>
          <c:idx val="1"/>
          <c:order val="0"/>
          <c:tx>
            <c:strRef>
              <c:f>'Annual Unemployment Analysis'!$A$2</c:f>
              <c:strCache>
                <c:ptCount val="1"/>
                <c:pt idx="0">
                  <c:v>Annual Overall Unemployment Rate</c:v>
                </c:pt>
              </c:strCache>
            </c:strRef>
          </c:tx>
          <c:spPr>
            <a:ln w="76200">
              <a:solidFill>
                <a:schemeClr val="accent6"/>
              </a:solidFill>
            </a:ln>
          </c:spPr>
          <c:marker>
            <c:symbol val="none"/>
          </c:marker>
          <c:cat>
            <c:numRef>
              <c:f>'Annual Unemployment Analysis'!$G$1:$Q$1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'Annual Unemployment Analysis'!$G$2:$Q$2</c:f>
              <c:numCache>
                <c:formatCode>0.0%</c:formatCode>
                <c:ptCount val="11"/>
                <c:pt idx="0">
                  <c:v>4.6083333333333303E-2</c:v>
                </c:pt>
                <c:pt idx="1">
                  <c:v>4.6166666666666703E-2</c:v>
                </c:pt>
                <c:pt idx="2">
                  <c:v>5.8000000000000003E-2</c:v>
                </c:pt>
                <c:pt idx="3">
                  <c:v>9.2749999999999999E-2</c:v>
                </c:pt>
                <c:pt idx="4">
                  <c:v>9.6333333333333299E-2</c:v>
                </c:pt>
                <c:pt idx="5">
                  <c:v>9.0300000000000005E-2</c:v>
                </c:pt>
                <c:pt idx="6">
                  <c:v>8.1000000000000003E-2</c:v>
                </c:pt>
                <c:pt idx="7">
                  <c:v>7.3999999999999996E-2</c:v>
                </c:pt>
                <c:pt idx="8">
                  <c:v>6.2E-2</c:v>
                </c:pt>
                <c:pt idx="9">
                  <c:v>5.2999999999999999E-2</c:v>
                </c:pt>
                <c:pt idx="10">
                  <c:v>4.9000000000000002E-2</c:v>
                </c:pt>
              </c:numCache>
            </c:numRef>
          </c:val>
          <c:smooth val="0"/>
          <c:extLst>
            <c:ext xmlns:c16="http://schemas.microsoft.com/office/drawing/2014/chart" uri="{C3380CC4-5D6E-409C-BE32-E72D297353CC}">
              <c16:uniqueId val="{00000000-1035-420E-87FB-401CA0F89723}"/>
            </c:ext>
          </c:extLst>
        </c:ser>
        <c:ser>
          <c:idx val="0"/>
          <c:order val="1"/>
          <c:tx>
            <c:strRef>
              <c:f>'Annual Unemployment Analysis'!$A$3</c:f>
              <c:strCache>
                <c:ptCount val="1"/>
                <c:pt idx="0">
                  <c:v>Annual IT Unemployment Rate</c:v>
                </c:pt>
              </c:strCache>
            </c:strRef>
          </c:tx>
          <c:spPr>
            <a:ln w="76200">
              <a:solidFill>
                <a:schemeClr val="accent1"/>
              </a:solidFill>
            </a:ln>
          </c:spPr>
          <c:marker>
            <c:symbol val="none"/>
          </c:marker>
          <c:cat>
            <c:numRef>
              <c:f>'Annual Unemployment Analysis'!$G$1:$Q$1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'Annual Unemployment Analysis'!$G$3:$Q$3</c:f>
              <c:numCache>
                <c:formatCode>0.0%</c:formatCode>
                <c:ptCount val="11"/>
                <c:pt idx="0">
                  <c:v>2.4E-2</c:v>
                </c:pt>
                <c:pt idx="1">
                  <c:v>2.1000000000000001E-2</c:v>
                </c:pt>
                <c:pt idx="2">
                  <c:v>2.5999999999999999E-2</c:v>
                </c:pt>
                <c:pt idx="3">
                  <c:v>5.1999999999999998E-2</c:v>
                </c:pt>
                <c:pt idx="4">
                  <c:v>5.1999999999999998E-2</c:v>
                </c:pt>
                <c:pt idx="5">
                  <c:v>4.1000000000000002E-2</c:v>
                </c:pt>
                <c:pt idx="6">
                  <c:v>3.5999999999999997E-2</c:v>
                </c:pt>
                <c:pt idx="7">
                  <c:v>3.5999999999999997E-2</c:v>
                </c:pt>
                <c:pt idx="8">
                  <c:v>2.7E-2</c:v>
                </c:pt>
                <c:pt idx="9">
                  <c:v>2.5999999999999999E-2</c:v>
                </c:pt>
                <c:pt idx="10">
                  <c:v>2.5000000000000001E-2</c:v>
                </c:pt>
              </c:numCache>
            </c:numRef>
          </c:val>
          <c:smooth val="0"/>
          <c:extLst>
            <c:ext xmlns:c16="http://schemas.microsoft.com/office/drawing/2014/chart" uri="{C3380CC4-5D6E-409C-BE32-E72D297353CC}">
              <c16:uniqueId val="{00000001-1035-420E-87FB-401CA0F89723}"/>
            </c:ext>
          </c:extLst>
        </c:ser>
        <c:dLbls>
          <c:showLegendKey val="0"/>
          <c:showVal val="0"/>
          <c:showCatName val="0"/>
          <c:showSerName val="0"/>
          <c:showPercent val="0"/>
          <c:showBubbleSize val="0"/>
        </c:dLbls>
        <c:smooth val="0"/>
        <c:axId val="54057600"/>
        <c:axId val="54133120"/>
      </c:lineChart>
      <c:catAx>
        <c:axId val="54057600"/>
        <c:scaling>
          <c:orientation val="minMax"/>
        </c:scaling>
        <c:delete val="0"/>
        <c:axPos val="b"/>
        <c:numFmt formatCode="General" sourceLinked="1"/>
        <c:majorTickMark val="none"/>
        <c:minorTickMark val="none"/>
        <c:tickLblPos val="nextTo"/>
        <c:txPr>
          <a:bodyPr rot="0" vert="horz"/>
          <a:lstStyle/>
          <a:p>
            <a:pPr>
              <a:defRPr sz="1400">
                <a:solidFill>
                  <a:schemeClr val="accent3"/>
                </a:solidFill>
              </a:defRPr>
            </a:pPr>
            <a:endParaRPr lang="en-US"/>
          </a:p>
        </c:txPr>
        <c:crossAx val="54133120"/>
        <c:crosses val="autoZero"/>
        <c:auto val="1"/>
        <c:lblAlgn val="ctr"/>
        <c:lblOffset val="100"/>
        <c:noMultiLvlLbl val="0"/>
      </c:catAx>
      <c:valAx>
        <c:axId val="54133120"/>
        <c:scaling>
          <c:orientation val="minMax"/>
          <c:min val="0"/>
        </c:scaling>
        <c:delete val="0"/>
        <c:axPos val="l"/>
        <c:majorGridlines/>
        <c:numFmt formatCode="0.0%" sourceLinked="1"/>
        <c:majorTickMark val="none"/>
        <c:minorTickMark val="none"/>
        <c:tickLblPos val="nextTo"/>
        <c:spPr>
          <a:ln w="9525">
            <a:noFill/>
          </a:ln>
        </c:spPr>
        <c:txPr>
          <a:bodyPr rot="0" vert="horz"/>
          <a:lstStyle/>
          <a:p>
            <a:pPr>
              <a:defRPr sz="1400">
                <a:solidFill>
                  <a:schemeClr val="accent3"/>
                </a:solidFill>
              </a:defRPr>
            </a:pPr>
            <a:endParaRPr lang="en-US"/>
          </a:p>
        </c:txPr>
        <c:crossAx val="54057600"/>
        <c:crosses val="autoZero"/>
        <c:crossBetween val="between"/>
      </c:valAx>
    </c:plotArea>
    <c:plotVisOnly val="1"/>
    <c:dispBlanksAs val="gap"/>
    <c:showDLblsOverMax val="0"/>
  </c:chart>
  <c:spPr>
    <a:ln>
      <a:noFill/>
    </a:ln>
  </c:spPr>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246260683760684"/>
          <c:y val="0.13541666666666699"/>
          <c:w val="0.46741452991452997"/>
          <c:h val="0.72916666666666696"/>
        </c:manualLayout>
      </c:layout>
      <c:doughnutChart>
        <c:varyColors val="1"/>
        <c:ser>
          <c:idx val="0"/>
          <c:order val="0"/>
          <c:tx>
            <c:strRef>
              <c:f>Sheet1!$B$1</c:f>
              <c:strCache>
                <c:ptCount val="1"/>
                <c:pt idx="0">
                  <c:v>TEMPORARY</c:v>
                </c:pt>
              </c:strCache>
            </c:strRef>
          </c:tx>
          <c:spPr>
            <a:effectLst/>
          </c:spPr>
          <c:dPt>
            <c:idx val="0"/>
            <c:bubble3D val="0"/>
            <c:spPr>
              <a:solidFill>
                <a:schemeClr val="accent6"/>
              </a:solidFill>
              <a:effectLst/>
            </c:spPr>
            <c:extLst>
              <c:ext xmlns:c16="http://schemas.microsoft.com/office/drawing/2014/chart" uri="{C3380CC4-5D6E-409C-BE32-E72D297353CC}">
                <c16:uniqueId val="{00000001-C4A0-4D41-BB15-489527B0BE52}"/>
              </c:ext>
            </c:extLst>
          </c:dPt>
          <c:dPt>
            <c:idx val="1"/>
            <c:bubble3D val="0"/>
            <c:spPr>
              <a:solidFill>
                <a:schemeClr val="accent1"/>
              </a:solidFill>
              <a:effectLst/>
            </c:spPr>
            <c:extLst>
              <c:ext xmlns:c16="http://schemas.microsoft.com/office/drawing/2014/chart" uri="{C3380CC4-5D6E-409C-BE32-E72D297353CC}">
                <c16:uniqueId val="{00000003-C4A0-4D41-BB15-489527B0BE52}"/>
              </c:ext>
            </c:extLst>
          </c:dPt>
          <c:cat>
            <c:numRef>
              <c:f>Sheet1!$A$2:$A$5</c:f>
              <c:numCache>
                <c:formatCode>General</c:formatCode>
                <c:ptCount val="4"/>
              </c:numCache>
            </c:numRef>
          </c:cat>
          <c:val>
            <c:numRef>
              <c:f>Sheet1!$B$2:$B$5</c:f>
              <c:numCache>
                <c:formatCode>0%</c:formatCode>
                <c:ptCount val="4"/>
                <c:pt idx="0">
                  <c:v>0.81</c:v>
                </c:pt>
                <c:pt idx="1">
                  <c:v>0.19</c:v>
                </c:pt>
              </c:numCache>
            </c:numRef>
          </c:val>
          <c:extLst>
            <c:ext xmlns:c16="http://schemas.microsoft.com/office/drawing/2014/chart" uri="{C3380CC4-5D6E-409C-BE32-E72D297353CC}">
              <c16:uniqueId val="{00000004-C4A0-4D41-BB15-489527B0BE52}"/>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dLbl>
              <c:idx val="0"/>
              <c:layout>
                <c:manualLayout>
                  <c:x val="0.112675871501978"/>
                  <c:y val="-1.7543859649122799E-2"/>
                </c:manualLayout>
              </c:layout>
              <c:spPr/>
              <c:txPr>
                <a:bodyPr/>
                <a:lstStyle/>
                <a:p>
                  <a:pPr algn="r">
                    <a:defRPr sz="1400" b="0" i="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ED-4799-B207-D4851643CFEE}"/>
                </c:ext>
              </c:extLst>
            </c:dLbl>
            <c:dLbl>
              <c:idx val="1"/>
              <c:layout>
                <c:manualLayout>
                  <c:x val="2.9252523012088399E-2"/>
                  <c:y val="-1.7543859649122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D-4799-B207-D4851643CFEE}"/>
                </c:ext>
              </c:extLst>
            </c:dLbl>
            <c:dLbl>
              <c:idx val="2"/>
              <c:layout>
                <c:manualLayout>
                  <c:x val="0"/>
                  <c:y val="-1.8931711133366402E-2"/>
                </c:manualLayout>
              </c:layout>
              <c:tx>
                <c:rich>
                  <a:bodyPr/>
                  <a:lstStyle/>
                  <a:p>
                    <a:r>
                      <a:rPr lang="en-US" sz="1400" b="0" i="0" dirty="0">
                        <a:solidFill>
                          <a:schemeClr val="accent3"/>
                        </a:solidFill>
                      </a:rPr>
                      <a:t>69%</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ED-4799-B207-D4851643CFEE}"/>
                </c:ext>
              </c:extLst>
            </c:dLbl>
            <c:spPr>
              <a:noFill/>
              <a:ln>
                <a:noFill/>
              </a:ln>
              <a:effectLst/>
            </c:spPr>
            <c:txPr>
              <a:bodyPr/>
              <a:lstStyle/>
              <a:p>
                <a:pPr>
                  <a:defRPr sz="1400" b="0" i="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Estimated salary range</c:v>
                </c:pt>
                <c:pt idx="1">
                  <c:v>Why you're reaching out</c:v>
                </c:pt>
                <c:pt idx="2">
                  <c:v>Role responsibilities</c:v>
                </c:pt>
              </c:strCache>
            </c:strRef>
          </c:cat>
          <c:val>
            <c:numRef>
              <c:f>Sheet1!$B$2:$B$4</c:f>
              <c:numCache>
                <c:formatCode>0%</c:formatCode>
                <c:ptCount val="3"/>
                <c:pt idx="0">
                  <c:v>0.52</c:v>
                </c:pt>
                <c:pt idx="1">
                  <c:v>0.64</c:v>
                </c:pt>
                <c:pt idx="2">
                  <c:v>0.69</c:v>
                </c:pt>
              </c:numCache>
            </c:numRef>
          </c:val>
          <c:extLst>
            <c:ext xmlns:c16="http://schemas.microsoft.com/office/drawing/2014/chart" uri="{C3380CC4-5D6E-409C-BE32-E72D297353CC}">
              <c16:uniqueId val="{00000003-2FED-4799-B207-D4851643CFEE}"/>
            </c:ext>
          </c:extLst>
        </c:ser>
        <c:dLbls>
          <c:showLegendKey val="0"/>
          <c:showVal val="1"/>
          <c:showCatName val="0"/>
          <c:showSerName val="0"/>
          <c:showPercent val="0"/>
          <c:showBubbleSize val="0"/>
        </c:dLbls>
        <c:gapWidth val="75"/>
        <c:axId val="81942400"/>
        <c:axId val="81943936"/>
      </c:barChart>
      <c:catAx>
        <c:axId val="81942400"/>
        <c:scaling>
          <c:orientation val="minMax"/>
        </c:scaling>
        <c:delete val="0"/>
        <c:axPos val="l"/>
        <c:numFmt formatCode="General" sourceLinked="0"/>
        <c:majorTickMark val="none"/>
        <c:minorTickMark val="none"/>
        <c:tickLblPos val="nextTo"/>
        <c:txPr>
          <a:bodyPr/>
          <a:lstStyle/>
          <a:p>
            <a:pPr>
              <a:defRPr sz="1200">
                <a:solidFill>
                  <a:schemeClr val="accent3"/>
                </a:solidFill>
              </a:defRPr>
            </a:pPr>
            <a:endParaRPr lang="en-US"/>
          </a:p>
        </c:txPr>
        <c:crossAx val="81943936"/>
        <c:crosses val="autoZero"/>
        <c:auto val="1"/>
        <c:lblAlgn val="ctr"/>
        <c:lblOffset val="100"/>
        <c:noMultiLvlLbl val="0"/>
      </c:catAx>
      <c:valAx>
        <c:axId val="81943936"/>
        <c:scaling>
          <c:orientation val="minMax"/>
        </c:scaling>
        <c:delete val="1"/>
        <c:axPos val="b"/>
        <c:numFmt formatCode="0%" sourceLinked="1"/>
        <c:majorTickMark val="none"/>
        <c:minorTickMark val="none"/>
        <c:tickLblPos val="nextTo"/>
        <c:crossAx val="81942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1A2B17B5-AD32-41BE-B666-1855B8F6FF0A}" type="datetimeFigureOut">
              <a:rPr lang="en-US" smtClean="0"/>
              <a:t>10/18/2017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A2B42063-2AD0-43AD-9158-6F14D0A9AC0C}" type="slidenum">
              <a:rPr lang="en-US" smtClean="0"/>
              <a:t>‹#›</a:t>
            </a:fld>
            <a:endParaRPr lang="en-US"/>
          </a:p>
        </p:txBody>
      </p:sp>
    </p:spTree>
    <p:extLst>
      <p:ext uri="{BB962C8B-B14F-4D97-AF65-F5344CB8AC3E}">
        <p14:creationId xmlns:p14="http://schemas.microsoft.com/office/powerpoint/2010/main" val="342346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666666"/>
                </a:solidFill>
                <a:latin typeface="Arial"/>
              </a:rPr>
              <a:t>While the condition of the labor market nationally has wavered, the IT industry has thrived. There are 160 million employed workers overall, including 5 million employed in IT. Temporary workers account for 10 percent of the current total workforce and 20 percent of the IT workforce. The unemployment rate is approximately 5 percent of all workers, whereas in IT this figure is about 2.5 percent of IT workers. </a:t>
            </a:r>
          </a:p>
          <a:p>
            <a:endParaRPr lang="en-US" sz="1000" dirty="0">
              <a:solidFill>
                <a:srgbClr val="666666"/>
              </a:solidFill>
              <a:latin typeface="Arial"/>
            </a:endParaRPr>
          </a:p>
          <a:p>
            <a:r>
              <a:rPr lang="en-US" sz="1000" dirty="0">
                <a:solidFill>
                  <a:srgbClr val="666666"/>
                </a:solidFill>
                <a:latin typeface="Arial"/>
              </a:rPr>
              <a:t>In addition to the 5 million employed IT workers, there are as many as 20 million hybrid business/IT professionals who do not fit into a traditional IT category.</a:t>
            </a:r>
            <a:br>
              <a:rPr lang="en-US" sz="1000" dirty="0">
                <a:solidFill>
                  <a:srgbClr val="666666"/>
                </a:solidFill>
                <a:latin typeface="Arial"/>
              </a:rPr>
            </a:br>
            <a:endParaRPr lang="en-US" sz="1000" dirty="0">
              <a:solidFill>
                <a:srgbClr val="666666"/>
              </a:solidFill>
              <a:latin typeface="Arial"/>
            </a:endParaRPr>
          </a:p>
          <a:p>
            <a:r>
              <a:rPr lang="en-US" sz="1000" dirty="0">
                <a:solidFill>
                  <a:srgbClr val="666666"/>
                </a:solidFill>
                <a:latin typeface="Arial"/>
              </a:rPr>
              <a:t>Sources: Bureau of Labor Statistics, Foote Partners LLC</a:t>
            </a:r>
          </a:p>
          <a:p>
            <a:r>
              <a:rPr lang="en-US" sz="1000" dirty="0">
                <a:solidFill>
                  <a:srgbClr val="666666"/>
                </a:solidFill>
                <a:latin typeface="Arial"/>
              </a:rPr>
              <a:t>Last updated: Q2 2017 </a:t>
            </a:r>
            <a:endParaRPr lang="en-US" sz="1000" dirty="0">
              <a:latin typeface="Arial"/>
              <a:ea typeface="ＭＳ Ｐゴシック"/>
              <a:cs typeface="Times New Roman"/>
            </a:endParaRPr>
          </a:p>
          <a:p>
            <a:r>
              <a:rPr lang="en-US" sz="1000" dirty="0">
                <a:solidFill>
                  <a:srgbClr val="666666"/>
                </a:solidFill>
                <a:latin typeface="Arial"/>
                <a:ea typeface="ＭＳ Ｐゴシック"/>
                <a:cs typeface="Times New Roman"/>
              </a:rPr>
              <a:t> </a:t>
            </a:r>
            <a:endParaRPr lang="en-US" sz="1000" dirty="0">
              <a:latin typeface="Arial"/>
              <a:ea typeface="ＭＳ Ｐゴシック"/>
              <a:cs typeface="Times New Roman"/>
            </a:endParaRPr>
          </a:p>
          <a:p>
            <a:pPr defTabSz="466771">
              <a:defRPr/>
            </a:pPr>
            <a:endParaRPr lang="en-US" sz="1000" dirty="0">
              <a:solidFill>
                <a:schemeClr val="accent3"/>
              </a:solidFill>
            </a:endParaRPr>
          </a:p>
        </p:txBody>
      </p:sp>
      <p:sp>
        <p:nvSpPr>
          <p:cNvPr id="4" name="Slide Number Placeholder 3"/>
          <p:cNvSpPr>
            <a:spLocks noGrp="1"/>
          </p:cNvSpPr>
          <p:nvPr>
            <p:ph type="sldNum" sz="quarter" idx="10"/>
          </p:nvPr>
        </p:nvSpPr>
        <p:spPr/>
        <p:txBody>
          <a:bodyPr/>
          <a:lstStyle/>
          <a:p>
            <a:fld id="{AA891C43-8527-B04E-B62D-7AEBFAF245D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6965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Talent Advisory Survey 2017</a:t>
            </a:r>
          </a:p>
          <a:p>
            <a:r>
              <a:rPr lang="en-US" baseline="0" dirty="0" smtClean="0"/>
              <a:t>Last Updated: Q2 2017</a:t>
            </a:r>
          </a:p>
          <a:p>
            <a:endParaRPr lang="en-US" dirty="0"/>
          </a:p>
        </p:txBody>
      </p:sp>
      <p:sp>
        <p:nvSpPr>
          <p:cNvPr id="4" name="Slide Number Placeholder 3"/>
          <p:cNvSpPr>
            <a:spLocks noGrp="1"/>
          </p:cNvSpPr>
          <p:nvPr>
            <p:ph type="sldNum" sz="quarter" idx="10"/>
          </p:nvPr>
        </p:nvSpPr>
        <p:spPr/>
        <p:txBody>
          <a:bodyPr/>
          <a:lstStyle/>
          <a:p>
            <a:fld id="{A2B42063-2AD0-43AD-9158-6F14D0A9AC0C}" type="slidenum">
              <a:rPr lang="en-US" smtClean="0"/>
              <a:t>18</a:t>
            </a:fld>
            <a:endParaRPr lang="en-US"/>
          </a:p>
        </p:txBody>
      </p:sp>
    </p:spTree>
    <p:extLst>
      <p:ext uri="{BB962C8B-B14F-4D97-AF65-F5344CB8AC3E}">
        <p14:creationId xmlns:p14="http://schemas.microsoft.com/office/powerpoint/2010/main" val="251440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r>
              <a:rPr lang="en-US" dirty="0" smtClean="0"/>
              <a:t>Sources:</a:t>
            </a:r>
            <a:r>
              <a:rPr lang="en-US" baseline="0" dirty="0" smtClean="0"/>
              <a:t> Talent Advisory Survey 2016, Fast Company</a:t>
            </a:r>
          </a:p>
          <a:p>
            <a:pPr defTabSz="933602"/>
            <a:r>
              <a:rPr lang="en-US" baseline="0" dirty="0" smtClean="0"/>
              <a:t>Last Updated: Q2 2017</a:t>
            </a:r>
            <a:endParaRPr lang="en-US" dirty="0"/>
          </a:p>
        </p:txBody>
      </p:sp>
      <p:sp>
        <p:nvSpPr>
          <p:cNvPr id="4" name="Slide Number Placeholder 3"/>
          <p:cNvSpPr>
            <a:spLocks noGrp="1"/>
          </p:cNvSpPr>
          <p:nvPr>
            <p:ph type="sldNum" sz="quarter" idx="10"/>
          </p:nvPr>
        </p:nvSpPr>
        <p:spPr/>
        <p:txBody>
          <a:bodyPr/>
          <a:lstStyle/>
          <a:p>
            <a:fld id="{A2B42063-2AD0-43AD-9158-6F14D0A9AC0C}" type="slidenum">
              <a:rPr lang="en-US" smtClean="0"/>
              <a:t>19</a:t>
            </a:fld>
            <a:endParaRPr lang="en-US"/>
          </a:p>
        </p:txBody>
      </p:sp>
    </p:spTree>
    <p:extLst>
      <p:ext uri="{BB962C8B-B14F-4D97-AF65-F5344CB8AC3E}">
        <p14:creationId xmlns:p14="http://schemas.microsoft.com/office/powerpoint/2010/main" val="156166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Talent Advisory Survey 2016</a:t>
            </a:r>
          </a:p>
          <a:p>
            <a:r>
              <a:rPr lang="en-US" baseline="0" dirty="0" smtClean="0"/>
              <a:t>Last Updated: Q2 2017</a:t>
            </a:r>
            <a:endParaRPr lang="en-US" dirty="0"/>
          </a:p>
        </p:txBody>
      </p:sp>
      <p:sp>
        <p:nvSpPr>
          <p:cNvPr id="4" name="Slide Number Placeholder 3"/>
          <p:cNvSpPr>
            <a:spLocks noGrp="1"/>
          </p:cNvSpPr>
          <p:nvPr>
            <p:ph type="sldNum" sz="quarter" idx="10"/>
          </p:nvPr>
        </p:nvSpPr>
        <p:spPr/>
        <p:txBody>
          <a:bodyPr/>
          <a:lstStyle/>
          <a:p>
            <a:fld id="{A2B42063-2AD0-43AD-9158-6F14D0A9AC0C}" type="slidenum">
              <a:rPr lang="en-US" smtClean="0"/>
              <a:t>20</a:t>
            </a:fld>
            <a:endParaRPr lang="en-US"/>
          </a:p>
        </p:txBody>
      </p:sp>
    </p:spTree>
    <p:extLst>
      <p:ext uri="{BB962C8B-B14F-4D97-AF65-F5344CB8AC3E}">
        <p14:creationId xmlns:p14="http://schemas.microsoft.com/office/powerpoint/2010/main" val="27911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Updated: Q2 2017</a:t>
            </a:r>
            <a:endParaRPr lang="en-US" dirty="0"/>
          </a:p>
        </p:txBody>
      </p:sp>
      <p:sp>
        <p:nvSpPr>
          <p:cNvPr id="4" name="Slide Number Placeholder 3"/>
          <p:cNvSpPr>
            <a:spLocks noGrp="1"/>
          </p:cNvSpPr>
          <p:nvPr>
            <p:ph type="sldNum" sz="quarter" idx="10"/>
          </p:nvPr>
        </p:nvSpPr>
        <p:spPr/>
        <p:txBody>
          <a:bodyPr/>
          <a:lstStyle/>
          <a:p>
            <a:fld id="{B9E44A53-5CB4-42BC-B078-9F4C4283F096}" type="slidenum">
              <a:rPr lang="en-US" smtClean="0"/>
              <a:t>22</a:t>
            </a:fld>
            <a:endParaRPr lang="en-US" dirty="0"/>
          </a:p>
        </p:txBody>
      </p:sp>
    </p:spTree>
    <p:extLst>
      <p:ext uri="{BB962C8B-B14F-4D97-AF65-F5344CB8AC3E}">
        <p14:creationId xmlns:p14="http://schemas.microsoft.com/office/powerpoint/2010/main" val="423040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TEKsystems Retention and Engagement</a:t>
            </a:r>
          </a:p>
          <a:p>
            <a:r>
              <a:rPr lang="en-US" dirty="0" smtClean="0"/>
              <a:t>Last Updated: Q2 2017</a:t>
            </a:r>
            <a:endParaRPr lang="en-US" dirty="0"/>
          </a:p>
        </p:txBody>
      </p:sp>
      <p:sp>
        <p:nvSpPr>
          <p:cNvPr id="4" name="Slide Number Placeholder 3"/>
          <p:cNvSpPr>
            <a:spLocks noGrp="1"/>
          </p:cNvSpPr>
          <p:nvPr>
            <p:ph type="sldNum" sz="quarter" idx="10"/>
          </p:nvPr>
        </p:nvSpPr>
        <p:spPr/>
        <p:txBody>
          <a:bodyPr/>
          <a:lstStyle/>
          <a:p>
            <a:fld id="{76E8C8E2-72C3-468D-B2F4-DA22A185F5D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6896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ea typeface="Calibri"/>
                <a:cs typeface="Times New Roman"/>
              </a:rPr>
              <a:t>Make your opportunity stand out from all the other noise</a:t>
            </a:r>
            <a:endParaRPr lang="en-US" sz="1400" kern="0" dirty="0" smtClean="0">
              <a:solidFill>
                <a:schemeClr val="tx2"/>
              </a:solidFill>
              <a:latin typeface="Calibri" pitchFamily="34" charset="0"/>
            </a:endParaRPr>
          </a:p>
          <a:p>
            <a:endParaRPr lang="en-US" dirty="0" smtClean="0"/>
          </a:p>
          <a:p>
            <a:r>
              <a:rPr lang="en-US" dirty="0" smtClean="0"/>
              <a:t>Source: TEKsystems, IT Job Search Trends</a:t>
            </a:r>
          </a:p>
          <a:p>
            <a:r>
              <a:rPr lang="en-US" dirty="0" smtClean="0"/>
              <a:t>Last</a:t>
            </a:r>
            <a:r>
              <a:rPr lang="en-US" baseline="0" dirty="0" smtClean="0"/>
              <a:t> Updated: Q2 2017</a:t>
            </a:r>
            <a:endParaRPr lang="en-US" dirty="0"/>
          </a:p>
        </p:txBody>
      </p:sp>
      <p:sp>
        <p:nvSpPr>
          <p:cNvPr id="4" name="Slide Number Placeholder 3"/>
          <p:cNvSpPr>
            <a:spLocks noGrp="1"/>
          </p:cNvSpPr>
          <p:nvPr>
            <p:ph type="sldNum" sz="quarter" idx="10"/>
          </p:nvPr>
        </p:nvSpPr>
        <p:spPr/>
        <p:txBody>
          <a:bodyPr/>
          <a:lstStyle/>
          <a:p>
            <a:fld id="{B9E44A53-5CB4-42BC-B078-9F4C4283F096}" type="slidenum">
              <a:rPr lang="en-US" smtClean="0"/>
              <a:t>24</a:t>
            </a:fld>
            <a:endParaRPr lang="en-US" dirty="0"/>
          </a:p>
        </p:txBody>
      </p:sp>
    </p:spTree>
    <p:extLst>
      <p:ext uri="{BB962C8B-B14F-4D97-AF65-F5344CB8AC3E}">
        <p14:creationId xmlns:p14="http://schemas.microsoft.com/office/powerpoint/2010/main" val="4230407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Talent Advisory Survey 2016</a:t>
            </a:r>
          </a:p>
          <a:p>
            <a:r>
              <a:rPr lang="en-US" dirty="0" smtClean="0"/>
              <a:t>Last</a:t>
            </a:r>
            <a:r>
              <a:rPr lang="en-US" baseline="0" dirty="0" smtClean="0"/>
              <a:t> Updated: Q2 2017</a:t>
            </a:r>
            <a:endParaRPr lang="en-US" dirty="0"/>
          </a:p>
        </p:txBody>
      </p:sp>
    </p:spTree>
    <p:extLst>
      <p:ext uri="{BB962C8B-B14F-4D97-AF65-F5344CB8AC3E}">
        <p14:creationId xmlns:p14="http://schemas.microsoft.com/office/powerpoint/2010/main" val="178039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44A53-5CB4-42BC-B078-9F4C4283F096}" type="slidenum">
              <a:rPr lang="en-US" smtClean="0"/>
              <a:t>27</a:t>
            </a:fld>
            <a:endParaRPr lang="en-US" dirty="0"/>
          </a:p>
        </p:txBody>
      </p:sp>
    </p:spTree>
    <p:extLst>
      <p:ext uri="{BB962C8B-B14F-4D97-AF65-F5344CB8AC3E}">
        <p14:creationId xmlns:p14="http://schemas.microsoft.com/office/powerpoint/2010/main" val="423040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666666"/>
                </a:solidFill>
                <a:latin typeface="Arial"/>
              </a:rPr>
              <a:t>Source: Bureau of Labor Statistics</a:t>
            </a:r>
          </a:p>
          <a:p>
            <a:r>
              <a:rPr lang="en-US" dirty="0">
                <a:solidFill>
                  <a:srgbClr val="666666"/>
                </a:solidFill>
                <a:latin typeface="Arial"/>
              </a:rPr>
              <a:t>Last updated: Q2 2017 </a:t>
            </a:r>
            <a:endParaRPr lang="en-US" dirty="0">
              <a:latin typeface="Arial"/>
              <a:ea typeface="ＭＳ Ｐゴシック"/>
              <a:cs typeface="Times New Roman"/>
            </a:endParaRPr>
          </a:p>
          <a:p>
            <a:endParaRPr lang="en-US" dirty="0"/>
          </a:p>
        </p:txBody>
      </p:sp>
      <p:sp>
        <p:nvSpPr>
          <p:cNvPr id="4" name="Slide Number Placeholder 3"/>
          <p:cNvSpPr>
            <a:spLocks noGrp="1"/>
          </p:cNvSpPr>
          <p:nvPr>
            <p:ph type="sldNum" sz="quarter" idx="10"/>
          </p:nvPr>
        </p:nvSpPr>
        <p:spPr/>
        <p:txBody>
          <a:bodyPr/>
          <a:lstStyle/>
          <a:p>
            <a:fld id="{19943681-C370-4409-BDC5-0F17BCDF83A6}" type="slidenum">
              <a:rPr lang="en-US" smtClean="0"/>
              <a:t>8</a:t>
            </a:fld>
            <a:endParaRPr lang="en-US" dirty="0"/>
          </a:p>
        </p:txBody>
      </p:sp>
    </p:spTree>
    <p:extLst>
      <p:ext uri="{BB962C8B-B14F-4D97-AF65-F5344CB8AC3E}">
        <p14:creationId xmlns:p14="http://schemas.microsoft.com/office/powerpoint/2010/main" val="66791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Bureau of Labor Statistics, CareerBuilder, Glassdoor </a:t>
            </a:r>
          </a:p>
          <a:p>
            <a:r>
              <a:rPr lang="en-US" dirty="0" smtClean="0"/>
              <a:t>Last updated: Q2 2017</a:t>
            </a:r>
          </a:p>
        </p:txBody>
      </p:sp>
      <p:sp>
        <p:nvSpPr>
          <p:cNvPr id="4" name="Slide Number Placeholder 3"/>
          <p:cNvSpPr>
            <a:spLocks noGrp="1"/>
          </p:cNvSpPr>
          <p:nvPr>
            <p:ph type="sldNum" sz="quarter" idx="10"/>
          </p:nvPr>
        </p:nvSpPr>
        <p:spPr/>
        <p:txBody>
          <a:bodyPr/>
          <a:lstStyle/>
          <a:p>
            <a:fld id="{B9E44A53-5CB4-42BC-B078-9F4C4283F09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3040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Bureau</a:t>
            </a:r>
            <a:r>
              <a:rPr lang="en-US" baseline="0" dirty="0" smtClean="0"/>
              <a:t> of Labor Statistics, BLS Table 3. Employed and experienced unemployed persons by detailed occupation and class of worker, 1st Quarter 2017 averages (Source: Current Population Survey)</a:t>
            </a:r>
            <a:endParaRPr lang="en-US" dirty="0" smtClean="0"/>
          </a:p>
          <a:p>
            <a:r>
              <a:rPr lang="en-US" dirty="0" smtClean="0"/>
              <a:t>Last updated: Q2 2017</a:t>
            </a:r>
          </a:p>
          <a:p>
            <a:endParaRPr lang="en-US" dirty="0"/>
          </a:p>
        </p:txBody>
      </p:sp>
      <p:sp>
        <p:nvSpPr>
          <p:cNvPr id="4" name="Slide Number Placeholder 3"/>
          <p:cNvSpPr>
            <a:spLocks noGrp="1"/>
          </p:cNvSpPr>
          <p:nvPr>
            <p:ph type="sldNum" sz="quarter" idx="10"/>
          </p:nvPr>
        </p:nvSpPr>
        <p:spPr/>
        <p:txBody>
          <a:bodyPr/>
          <a:lstStyle/>
          <a:p>
            <a:fld id="{A2B42063-2AD0-43AD-9158-6F14D0A9AC0C}" type="slidenum">
              <a:rPr lang="en-US" smtClean="0"/>
              <a:t>10</a:t>
            </a:fld>
            <a:endParaRPr lang="en-US"/>
          </a:p>
        </p:txBody>
      </p:sp>
    </p:spTree>
    <p:extLst>
      <p:ext uri="{BB962C8B-B14F-4D97-AF65-F5344CB8AC3E}">
        <p14:creationId xmlns:p14="http://schemas.microsoft.com/office/powerpoint/2010/main" val="194590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Bureau of Labor Statistics, CareerBuilder, Glassdoor </a:t>
            </a:r>
          </a:p>
          <a:p>
            <a:r>
              <a:rPr lang="en-US" dirty="0" smtClean="0"/>
              <a:t>Last updated: Q2 2017</a:t>
            </a:r>
          </a:p>
        </p:txBody>
      </p:sp>
      <p:sp>
        <p:nvSpPr>
          <p:cNvPr id="4" name="Slide Number Placeholder 3"/>
          <p:cNvSpPr>
            <a:spLocks noGrp="1"/>
          </p:cNvSpPr>
          <p:nvPr>
            <p:ph type="sldNum" sz="quarter" idx="10"/>
          </p:nvPr>
        </p:nvSpPr>
        <p:spPr/>
        <p:txBody>
          <a:bodyPr/>
          <a:lstStyle/>
          <a:p>
            <a:fld id="{B9E44A53-5CB4-42BC-B078-9F4C4283F09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3040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CareerBuilder</a:t>
            </a:r>
          </a:p>
          <a:p>
            <a:r>
              <a:rPr lang="en-US" dirty="0" smtClean="0"/>
              <a:t>Last updated: Q2 2017</a:t>
            </a:r>
            <a:endParaRPr lang="en-US" dirty="0"/>
          </a:p>
        </p:txBody>
      </p:sp>
      <p:sp>
        <p:nvSpPr>
          <p:cNvPr id="4" name="Slide Number Placeholder 3"/>
          <p:cNvSpPr>
            <a:spLocks noGrp="1"/>
          </p:cNvSpPr>
          <p:nvPr>
            <p:ph type="sldNum" sz="quarter" idx="10"/>
          </p:nvPr>
        </p:nvSpPr>
        <p:spPr/>
        <p:txBody>
          <a:bodyPr/>
          <a:lstStyle/>
          <a:p>
            <a:fld id="{19943681-C370-4409-BDC5-0F17BCDF83A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6553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Please</a:t>
            </a:r>
            <a:r>
              <a:rPr lang="en-US" baseline="0" dirty="0" smtClean="0"/>
              <a:t> indicate the top three technology areas where your organization will be spending the highest amount of new/discretionary funding. (Data indicates technolog</a:t>
            </a:r>
            <a:r>
              <a:rPr lang="en-US" dirty="0" smtClean="0"/>
              <a:t>y areas that were mentioned within top three most often)</a:t>
            </a:r>
            <a:endParaRPr lang="en-US" baseline="0" dirty="0" smtClean="0"/>
          </a:p>
          <a:p>
            <a:endParaRPr lang="en-US" dirty="0" smtClean="0"/>
          </a:p>
          <a:p>
            <a:r>
              <a:rPr lang="en-US" dirty="0" smtClean="0"/>
              <a:t>Source:</a:t>
            </a:r>
            <a:r>
              <a:rPr lang="en-US" baseline="0" dirty="0" smtClean="0"/>
              <a:t> Gartner (2017 CIO Agenda: A U.S. Perspective; 2016 CIO Agenda: A U.S. Perspective; 2015 CIO Agenda: A U.S. Perspective)</a:t>
            </a:r>
          </a:p>
          <a:p>
            <a:r>
              <a:rPr lang="en-US" dirty="0" smtClean="0"/>
              <a:t>Last updated: Q1</a:t>
            </a:r>
            <a:r>
              <a:rPr lang="en-US" baseline="0" dirty="0" smtClean="0"/>
              <a:t> 2017</a:t>
            </a:r>
            <a:endParaRPr lang="en-US" dirty="0"/>
          </a:p>
        </p:txBody>
      </p:sp>
      <p:sp>
        <p:nvSpPr>
          <p:cNvPr id="4" name="Slide Number Placeholder 3"/>
          <p:cNvSpPr>
            <a:spLocks noGrp="1"/>
          </p:cNvSpPr>
          <p:nvPr>
            <p:ph type="sldNum" sz="quarter" idx="10"/>
          </p:nvPr>
        </p:nvSpPr>
        <p:spPr/>
        <p:txBody>
          <a:bodyPr/>
          <a:lstStyle/>
          <a:p>
            <a:fld id="{19943681-C370-4409-BDC5-0F17BCDF83A6}" type="slidenum">
              <a:rPr lang="en-US" smtClean="0"/>
              <a:t>14</a:t>
            </a:fld>
            <a:endParaRPr lang="en-US" dirty="0"/>
          </a:p>
        </p:txBody>
      </p:sp>
    </p:spTree>
    <p:extLst>
      <p:ext uri="{BB962C8B-B14F-4D97-AF65-F5344CB8AC3E}">
        <p14:creationId xmlns:p14="http://schemas.microsoft.com/office/powerpoint/2010/main" val="400438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CareerBuilder, CompTIA IT Industry Outlook 2017</a:t>
            </a:r>
          </a:p>
          <a:p>
            <a:r>
              <a:rPr lang="en-US" dirty="0" smtClean="0"/>
              <a:t>Last updated: Q2 2017</a:t>
            </a:r>
            <a:endParaRPr lang="en-US" dirty="0"/>
          </a:p>
        </p:txBody>
      </p:sp>
      <p:sp>
        <p:nvSpPr>
          <p:cNvPr id="4" name="Slide Number Placeholder 3"/>
          <p:cNvSpPr>
            <a:spLocks noGrp="1"/>
          </p:cNvSpPr>
          <p:nvPr>
            <p:ph type="sldNum" sz="quarter" idx="10"/>
          </p:nvPr>
        </p:nvSpPr>
        <p:spPr/>
        <p:txBody>
          <a:bodyPr/>
          <a:lstStyle/>
          <a:p>
            <a:fld id="{A2B42063-2AD0-43AD-9158-6F14D0A9AC0C}" type="slidenum">
              <a:rPr lang="en-US" smtClean="0"/>
              <a:t>15</a:t>
            </a:fld>
            <a:endParaRPr lang="en-US"/>
          </a:p>
        </p:txBody>
      </p:sp>
    </p:spTree>
    <p:extLst>
      <p:ext uri="{BB962C8B-B14F-4D97-AF65-F5344CB8AC3E}">
        <p14:creationId xmlns:p14="http://schemas.microsoft.com/office/powerpoint/2010/main" val="240428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CareerBuilder, CompTIA IT Industry Outlook 2017</a:t>
            </a:r>
          </a:p>
          <a:p>
            <a:r>
              <a:rPr lang="en-US" dirty="0" smtClean="0"/>
              <a:t>Last updated: Q2 2017</a:t>
            </a:r>
            <a:endParaRPr lang="en-US" dirty="0"/>
          </a:p>
        </p:txBody>
      </p:sp>
      <p:sp>
        <p:nvSpPr>
          <p:cNvPr id="4" name="Slide Number Placeholder 3"/>
          <p:cNvSpPr>
            <a:spLocks noGrp="1"/>
          </p:cNvSpPr>
          <p:nvPr>
            <p:ph type="sldNum" sz="quarter" idx="10"/>
          </p:nvPr>
        </p:nvSpPr>
        <p:spPr/>
        <p:txBody>
          <a:bodyPr/>
          <a:lstStyle/>
          <a:p>
            <a:fld id="{A2B42063-2AD0-43AD-9158-6F14D0A9AC0C}" type="slidenum">
              <a:rPr lang="en-US" smtClean="0"/>
              <a:t>16</a:t>
            </a:fld>
            <a:endParaRPr lang="en-US"/>
          </a:p>
        </p:txBody>
      </p:sp>
    </p:spTree>
    <p:extLst>
      <p:ext uri="{BB962C8B-B14F-4D97-AF65-F5344CB8AC3E}">
        <p14:creationId xmlns:p14="http://schemas.microsoft.com/office/powerpoint/2010/main" val="2404282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pic>
        <p:nvPicPr>
          <p:cNvPr id="8" name="Picture 7" descr="PPT_NewBrand_SlideArt_C1_Cover.jpg"/>
          <p:cNvPicPr>
            <a:picLocks noChangeAspect="1"/>
          </p:cNvPicPr>
          <p:nvPr/>
        </p:nvPicPr>
        <p:blipFill>
          <a:blip r:embed="rId2"/>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1233714" y="1947735"/>
            <a:ext cx="6286501" cy="1545672"/>
          </a:xfrm>
          <a:prstGeom prst="rect">
            <a:avLst/>
          </a:prstGeom>
        </p:spPr>
        <p:txBody>
          <a:bodyPr lIns="0" tIns="0" rIns="0" bIns="0" anchor="b">
            <a:normAutofit/>
          </a:bodyPr>
          <a:lstStyle>
            <a:lvl1pPr algn="l">
              <a:defRPr sz="3600" b="0" cap="none">
                <a:solidFill>
                  <a:schemeClr val="tx2"/>
                </a:solidFill>
                <a:latin typeface="+mn-lt"/>
              </a:defRPr>
            </a:lvl1pPr>
          </a:lstStyle>
          <a:p>
            <a:r>
              <a:rPr lang="en-US" dirty="0" smtClean="0"/>
              <a:t>Click to edit Cover Title</a:t>
            </a:r>
            <a:endParaRPr lang="en-US" dirty="0"/>
          </a:p>
        </p:txBody>
      </p:sp>
      <p:sp>
        <p:nvSpPr>
          <p:cNvPr id="7" name="Subtitle 2"/>
          <p:cNvSpPr>
            <a:spLocks noGrp="1"/>
          </p:cNvSpPr>
          <p:nvPr>
            <p:ph type="subTitle" idx="1" hasCustomPrompt="1"/>
          </p:nvPr>
        </p:nvSpPr>
        <p:spPr>
          <a:xfrm>
            <a:off x="1233714" y="3550658"/>
            <a:ext cx="6286501" cy="457200"/>
          </a:xfrm>
          <a:prstGeom prst="rect">
            <a:avLst/>
          </a:prstGeom>
        </p:spPr>
        <p:txBody>
          <a:bodyPr lIns="0" tIns="91440" rIns="0" bIns="0" anchor="t">
            <a:noAutofit/>
          </a:bodyPr>
          <a:lstStyle>
            <a:lvl1pPr marL="0" indent="0" algn="l">
              <a:spcBef>
                <a:spcPts val="0"/>
              </a:spcBef>
              <a:buNone/>
              <a:defRPr sz="1800" b="0" cap="none">
                <a:solidFill>
                  <a:schemeClr val="accent3"/>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erior - Two Text Boxes">
    <p:spTree>
      <p:nvGrpSpPr>
        <p:cNvPr id="1" name=""/>
        <p:cNvGrpSpPr/>
        <p:nvPr/>
      </p:nvGrpSpPr>
      <p:grpSpPr>
        <a:xfrm>
          <a:off x="0" y="0"/>
          <a:ext cx="0" cy="0"/>
          <a:chOff x="0" y="0"/>
          <a:chExt cx="0" cy="0"/>
        </a:xfrm>
      </p:grpSpPr>
      <p:sp>
        <p:nvSpPr>
          <p:cNvPr id="3" name="Text Placeholder 6"/>
          <p:cNvSpPr>
            <a:spLocks noGrp="1"/>
          </p:cNvSpPr>
          <p:nvPr>
            <p:ph type="body" sz="quarter" idx="11" hasCustomPrompt="1"/>
          </p:nvPr>
        </p:nvSpPr>
        <p:spPr>
          <a:xfrm>
            <a:off x="258763" y="2333643"/>
            <a:ext cx="4114800" cy="594360"/>
          </a:xfrm>
          <a:prstGeom prst="rect">
            <a:avLst/>
          </a:prstGeom>
        </p:spPr>
        <p:txBody>
          <a:bodyPr vert="horz" lIns="0" tIns="0" rIns="0" bIns="0" anchor="b">
            <a:normAutofit/>
          </a:bodyPr>
          <a:lstStyle>
            <a:lvl1pPr>
              <a:spcBef>
                <a:spcPts val="0"/>
              </a:spcBef>
              <a:spcAft>
                <a:spcPts val="0"/>
              </a:spcAft>
              <a:defRPr sz="1400" b="0" cap="none">
                <a:solidFill>
                  <a:schemeClr val="accent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Header</a:t>
            </a:r>
          </a:p>
        </p:txBody>
      </p:sp>
      <p:cxnSp>
        <p:nvCxnSpPr>
          <p:cNvPr id="4" name="Straight Connector 3"/>
          <p:cNvCxnSpPr/>
          <p:nvPr/>
        </p:nvCxnSpPr>
        <p:spPr>
          <a:xfrm>
            <a:off x="258763" y="3047786"/>
            <a:ext cx="4114800" cy="15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 name="Text Placeholder 6"/>
          <p:cNvSpPr>
            <a:spLocks noGrp="1"/>
          </p:cNvSpPr>
          <p:nvPr>
            <p:ph type="body" sz="quarter" idx="14" hasCustomPrompt="1"/>
          </p:nvPr>
        </p:nvSpPr>
        <p:spPr>
          <a:xfrm>
            <a:off x="258763" y="3103743"/>
            <a:ext cx="4114800" cy="3474720"/>
          </a:xfrm>
          <a:prstGeom prst="rect">
            <a:avLst/>
          </a:prstGeom>
        </p:spPr>
        <p:txBody>
          <a:bodyPr vert="horz" lIns="91440" tIns="91440" rIns="0" bIns="0" anchor="t">
            <a:normAutofit/>
          </a:bodyPr>
          <a:lstStyle>
            <a:lvl1pPr marL="182880" indent="-182880">
              <a:spcBef>
                <a:spcPts val="0"/>
              </a:spcBef>
              <a:spcAft>
                <a:spcPts val="600"/>
              </a:spcAft>
              <a:buClr>
                <a:schemeClr val="accent3"/>
              </a:buClr>
              <a:buSzPct val="100000"/>
              <a:buFont typeface="Wingdings" charset="2"/>
              <a:buChar char="§"/>
              <a:defRPr sz="1200" b="0" cap="none" baseline="0">
                <a:solidFill>
                  <a:schemeClr val="accent3"/>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Bullets</a:t>
            </a:r>
          </a:p>
        </p:txBody>
      </p:sp>
      <p:pic>
        <p:nvPicPr>
          <p:cNvPr id="6" name="Picture 5" descr="PPT_NewBrand_SlideArt_C1_Interior.jpg"/>
          <p:cNvPicPr>
            <a:picLocks noChangeAspect="1"/>
          </p:cNvPicPr>
          <p:nvPr/>
        </p:nvPicPr>
        <p:blipFill>
          <a:blip r:embed="rId2"/>
          <a:stretch>
            <a:fillRect/>
          </a:stretch>
        </p:blipFill>
        <p:spPr>
          <a:xfrm>
            <a:off x="0" y="0"/>
            <a:ext cx="9144000" cy="1143000"/>
          </a:xfrm>
          <a:prstGeom prst="rect">
            <a:avLst/>
          </a:prstGeom>
        </p:spPr>
      </p:pic>
      <p:sp>
        <p:nvSpPr>
          <p:cNvPr id="7" name="Title Placeholder 19"/>
          <p:cNvSpPr>
            <a:spLocks noGrp="1"/>
          </p:cNvSpPr>
          <p:nvPr>
            <p:ph type="title" hasCustomPrompt="1"/>
          </p:nvPr>
        </p:nvSpPr>
        <p:spPr>
          <a:xfrm>
            <a:off x="465667" y="-1466"/>
            <a:ext cx="6265333" cy="1144466"/>
          </a:xfrm>
          <a:prstGeom prst="rect">
            <a:avLst/>
          </a:prstGeom>
        </p:spPr>
        <p:txBody>
          <a:bodyPr lIns="0" tIns="0" rIns="0" bIns="0" rtlCol="0" anchor="ctr">
            <a:noAutofit/>
          </a:bodyPr>
          <a:lstStyle>
            <a:lvl1pPr algn="l">
              <a:defRPr sz="2000" b="0">
                <a:solidFill>
                  <a:schemeClr val="tx2"/>
                </a:solidFill>
                <a:latin typeface="+mn-lt"/>
              </a:defRPr>
            </a:lvl1pPr>
          </a:lstStyle>
          <a:p>
            <a:r>
              <a:rPr lang="en-US" dirty="0" smtClean="0"/>
              <a:t>Click to edit Title</a:t>
            </a:r>
            <a:endParaRPr lang="en-US" dirty="0"/>
          </a:p>
        </p:txBody>
      </p:sp>
      <p:sp>
        <p:nvSpPr>
          <p:cNvPr id="8" name="Slide Number Placeholder 4"/>
          <p:cNvSpPr txBox="1">
            <a:spLocks/>
          </p:cNvSpPr>
          <p:nvPr/>
        </p:nvSpPr>
        <p:spPr>
          <a:xfrm>
            <a:off x="6597651" y="873125"/>
            <a:ext cx="2166852" cy="206375"/>
          </a:xfrm>
          <a:prstGeom prst="rect">
            <a:avLst/>
          </a:prstGeom>
        </p:spPr>
        <p:txBody>
          <a:bodyPr lIns="0" tIns="0" rIns="0" bIns="0" anchor="ctr">
            <a:prstTxWarp prst="textNoShape">
              <a:avLst/>
            </a:prstTxWarp>
          </a:bodyPr>
          <a:lstStyle/>
          <a:p>
            <a:pPr algn="r" defTabSz="455613">
              <a:defRPr/>
            </a:pPr>
            <a:r>
              <a:rPr lang="en-US" sz="900" kern="0" dirty="0" smtClean="0">
                <a:solidFill>
                  <a:schemeClr val="accent3"/>
                </a:solidFill>
              </a:rPr>
              <a:t>Slide </a:t>
            </a:r>
            <a:fld id="{BFF31F1E-BF75-2E47-B9E7-8EBE58336795}" type="slidenum">
              <a:rPr lang="en-US" sz="900" kern="0" smtClean="0">
                <a:solidFill>
                  <a:schemeClr val="accent3"/>
                </a:solidFill>
              </a:rPr>
              <a:pPr algn="r" defTabSz="455613">
                <a:defRPr/>
              </a:pPr>
              <a:t>‹#›</a:t>
            </a:fld>
            <a:endParaRPr lang="en-US" sz="900" kern="0" dirty="0">
              <a:solidFill>
                <a:schemeClr val="accent3"/>
              </a:solidFill>
            </a:endParaRPr>
          </a:p>
        </p:txBody>
      </p:sp>
      <p:sp>
        <p:nvSpPr>
          <p:cNvPr id="9" name="Text Placeholder 9"/>
          <p:cNvSpPr>
            <a:spLocks noGrp="1"/>
          </p:cNvSpPr>
          <p:nvPr>
            <p:ph type="body" sz="quarter" idx="17" hasCustomPrompt="1"/>
          </p:nvPr>
        </p:nvSpPr>
        <p:spPr>
          <a:xfrm>
            <a:off x="258763" y="1322955"/>
            <a:ext cx="8643937" cy="731520"/>
          </a:xfrm>
          <a:prstGeom prst="rect">
            <a:avLst/>
          </a:prstGeom>
        </p:spPr>
        <p:txBody>
          <a:bodyPr vert="horz" lIns="0" tIns="0" rIns="0" bIns="0">
            <a:noAutofit/>
          </a:bodyPr>
          <a:lstStyle>
            <a:lvl1pPr>
              <a:spcBef>
                <a:spcPts val="0"/>
              </a:spcBef>
              <a:spcAft>
                <a:spcPts val="600"/>
              </a:spcAft>
              <a:defRPr sz="1400" b="0" cap="none">
                <a:solidFill>
                  <a:schemeClr val="tx2"/>
                </a:solidFill>
                <a:latin typeface="+mn-lt"/>
              </a:defRPr>
            </a:lvl1pPr>
            <a:lvl2pPr marL="365760" indent="-182880">
              <a:spcBef>
                <a:spcPts val="0"/>
              </a:spcBef>
              <a:spcAft>
                <a:spcPts val="600"/>
              </a:spcAft>
              <a:buClr>
                <a:schemeClr val="accent3"/>
              </a:buClr>
              <a:buFont typeface="Wingdings" charset="2"/>
              <a:buChar char="§"/>
              <a:defRPr sz="1200" b="0" cap="none">
                <a:solidFill>
                  <a:schemeClr val="tx2"/>
                </a:solidFill>
              </a:defRPr>
            </a:lvl2pPr>
            <a:lvl3pPr marL="548640" indent="-182880">
              <a:spcBef>
                <a:spcPts val="0"/>
              </a:spcBef>
              <a:spcAft>
                <a:spcPts val="600"/>
              </a:spcAft>
              <a:buClr>
                <a:schemeClr val="accent3"/>
              </a:buClr>
              <a:buFont typeface="Wingdings" charset="2"/>
              <a:buChar char="§"/>
              <a:defRPr sz="1000" b="0" cap="none">
                <a:solidFill>
                  <a:schemeClr val="tx2"/>
                </a:solidFill>
              </a:defRPr>
            </a:lvl3pPr>
            <a:lvl4pPr>
              <a:spcBef>
                <a:spcPts val="0"/>
              </a:spcBef>
              <a:spcAft>
                <a:spcPts val="300"/>
              </a:spcAft>
              <a:defRPr sz="1400" b="0" cap="none">
                <a:solidFill>
                  <a:schemeClr val="tx2"/>
                </a:solidFill>
              </a:defRPr>
            </a:lvl4pPr>
            <a:lvl5pPr>
              <a:spcBef>
                <a:spcPts val="0"/>
              </a:spcBef>
              <a:spcAft>
                <a:spcPts val="300"/>
              </a:spcAft>
              <a:defRPr sz="1400" b="0" cap="none">
                <a:solidFill>
                  <a:schemeClr val="tx2"/>
                </a:solidFill>
              </a:defRPr>
            </a:lvl5pPr>
          </a:lstStyle>
          <a:p>
            <a:pPr lvl="0"/>
            <a:r>
              <a:rPr lang="en-US" dirty="0" smtClean="0"/>
              <a:t>Click to edit Introduction</a:t>
            </a:r>
            <a:endParaRPr lang="en-US" dirty="0"/>
          </a:p>
        </p:txBody>
      </p:sp>
      <p:sp>
        <p:nvSpPr>
          <p:cNvPr id="10" name="Text Placeholder 6"/>
          <p:cNvSpPr>
            <a:spLocks noGrp="1"/>
          </p:cNvSpPr>
          <p:nvPr>
            <p:ph type="body" sz="quarter" idx="18" hasCustomPrompt="1"/>
          </p:nvPr>
        </p:nvSpPr>
        <p:spPr>
          <a:xfrm>
            <a:off x="4787900" y="2333643"/>
            <a:ext cx="4114800" cy="594360"/>
          </a:xfrm>
          <a:prstGeom prst="rect">
            <a:avLst/>
          </a:prstGeom>
        </p:spPr>
        <p:txBody>
          <a:bodyPr vert="horz" lIns="0" tIns="0" rIns="0" bIns="0" anchor="b">
            <a:normAutofit/>
          </a:bodyPr>
          <a:lstStyle>
            <a:lvl1pPr>
              <a:spcBef>
                <a:spcPts val="0"/>
              </a:spcBef>
              <a:spcAft>
                <a:spcPts val="0"/>
              </a:spcAft>
              <a:defRPr sz="1400" b="0" cap="none">
                <a:solidFill>
                  <a:schemeClr val="accent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Header</a:t>
            </a:r>
          </a:p>
        </p:txBody>
      </p:sp>
      <p:cxnSp>
        <p:nvCxnSpPr>
          <p:cNvPr id="11" name="Straight Connector 10"/>
          <p:cNvCxnSpPr/>
          <p:nvPr/>
        </p:nvCxnSpPr>
        <p:spPr>
          <a:xfrm>
            <a:off x="4787900" y="3047786"/>
            <a:ext cx="4114800" cy="15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6"/>
          <p:cNvSpPr>
            <a:spLocks noGrp="1"/>
          </p:cNvSpPr>
          <p:nvPr>
            <p:ph type="body" sz="quarter" idx="19" hasCustomPrompt="1"/>
          </p:nvPr>
        </p:nvSpPr>
        <p:spPr>
          <a:xfrm>
            <a:off x="4787900" y="3103743"/>
            <a:ext cx="4114800" cy="3474720"/>
          </a:xfrm>
          <a:prstGeom prst="rect">
            <a:avLst/>
          </a:prstGeom>
        </p:spPr>
        <p:txBody>
          <a:bodyPr vert="horz" lIns="91440" tIns="91440" rIns="0" bIns="0" anchor="t">
            <a:normAutofit/>
          </a:bodyPr>
          <a:lstStyle>
            <a:lvl1pPr marL="182880" indent="-182880">
              <a:spcBef>
                <a:spcPts val="0"/>
              </a:spcBef>
              <a:spcAft>
                <a:spcPts val="600"/>
              </a:spcAft>
              <a:buClr>
                <a:schemeClr val="accent3"/>
              </a:buClr>
              <a:buSzPct val="100000"/>
              <a:buFont typeface="Wingdings" charset="2"/>
              <a:buChar char="§"/>
              <a:defRPr sz="1200" b="0" cap="none" baseline="0">
                <a:solidFill>
                  <a:schemeClr val="accent3"/>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Bullets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terior - Three Text Boxes">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58763" y="2333643"/>
            <a:ext cx="2743200" cy="594360"/>
          </a:xfrm>
          <a:prstGeom prst="rect">
            <a:avLst/>
          </a:prstGeom>
        </p:spPr>
        <p:txBody>
          <a:bodyPr vert="horz" lIns="0" tIns="0" rIns="0" bIns="0" anchor="b">
            <a:normAutofit/>
          </a:bodyPr>
          <a:lstStyle>
            <a:lvl1pPr>
              <a:spcBef>
                <a:spcPts val="0"/>
              </a:spcBef>
              <a:spcAft>
                <a:spcPts val="0"/>
              </a:spcAft>
              <a:defRPr sz="1400" b="0" cap="none">
                <a:solidFill>
                  <a:schemeClr val="accent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Header</a:t>
            </a:r>
          </a:p>
        </p:txBody>
      </p:sp>
      <p:cxnSp>
        <p:nvCxnSpPr>
          <p:cNvPr id="13" name="Straight Connector 12"/>
          <p:cNvCxnSpPr/>
          <p:nvPr/>
        </p:nvCxnSpPr>
        <p:spPr>
          <a:xfrm>
            <a:off x="258763" y="3047786"/>
            <a:ext cx="2743200" cy="15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4" name="Text Placeholder 6"/>
          <p:cNvSpPr>
            <a:spLocks noGrp="1"/>
          </p:cNvSpPr>
          <p:nvPr>
            <p:ph type="body" sz="quarter" idx="14" hasCustomPrompt="1"/>
          </p:nvPr>
        </p:nvSpPr>
        <p:spPr>
          <a:xfrm>
            <a:off x="258763" y="3103743"/>
            <a:ext cx="2743200" cy="3474720"/>
          </a:xfrm>
          <a:prstGeom prst="rect">
            <a:avLst/>
          </a:prstGeom>
        </p:spPr>
        <p:txBody>
          <a:bodyPr vert="horz" lIns="91440" tIns="91440" rIns="0" bIns="0" anchor="t">
            <a:normAutofit/>
          </a:bodyPr>
          <a:lstStyle>
            <a:lvl1pPr marL="182880" indent="-182880">
              <a:spcBef>
                <a:spcPts val="0"/>
              </a:spcBef>
              <a:spcAft>
                <a:spcPts val="600"/>
              </a:spcAft>
              <a:buClr>
                <a:schemeClr val="accent3"/>
              </a:buClr>
              <a:buSzPct val="100000"/>
              <a:buFont typeface="Wingdings" charset="2"/>
              <a:buChar char="§"/>
              <a:defRPr sz="1200" b="0" cap="none" baseline="0">
                <a:solidFill>
                  <a:schemeClr val="accent3"/>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Bullets</a:t>
            </a:r>
          </a:p>
        </p:txBody>
      </p:sp>
      <p:pic>
        <p:nvPicPr>
          <p:cNvPr id="20" name="Picture 19" descr="PPT_NewBrand_SlideArt_C1_Interior.jpg"/>
          <p:cNvPicPr>
            <a:picLocks noChangeAspect="1"/>
          </p:cNvPicPr>
          <p:nvPr/>
        </p:nvPicPr>
        <p:blipFill>
          <a:blip r:embed="rId2"/>
          <a:stretch>
            <a:fillRect/>
          </a:stretch>
        </p:blipFill>
        <p:spPr>
          <a:xfrm>
            <a:off x="0" y="0"/>
            <a:ext cx="9144000" cy="1143000"/>
          </a:xfrm>
          <a:prstGeom prst="rect">
            <a:avLst/>
          </a:prstGeom>
        </p:spPr>
      </p:pic>
      <p:sp>
        <p:nvSpPr>
          <p:cNvPr id="22" name="Title Placeholder 19"/>
          <p:cNvSpPr>
            <a:spLocks noGrp="1"/>
          </p:cNvSpPr>
          <p:nvPr>
            <p:ph type="title" hasCustomPrompt="1"/>
          </p:nvPr>
        </p:nvSpPr>
        <p:spPr>
          <a:xfrm>
            <a:off x="465667" y="-1466"/>
            <a:ext cx="6265333" cy="1144466"/>
          </a:xfrm>
          <a:prstGeom prst="rect">
            <a:avLst/>
          </a:prstGeom>
        </p:spPr>
        <p:txBody>
          <a:bodyPr lIns="0" tIns="0" rIns="0" bIns="0" rtlCol="0" anchor="ctr">
            <a:noAutofit/>
          </a:bodyPr>
          <a:lstStyle>
            <a:lvl1pPr algn="l">
              <a:defRPr sz="2000" b="0">
                <a:solidFill>
                  <a:schemeClr val="tx2"/>
                </a:solidFill>
                <a:latin typeface="+mn-lt"/>
              </a:defRPr>
            </a:lvl1pPr>
          </a:lstStyle>
          <a:p>
            <a:r>
              <a:rPr lang="en-US" dirty="0" smtClean="0"/>
              <a:t>Click to edit Title</a:t>
            </a:r>
            <a:endParaRPr lang="en-US" dirty="0"/>
          </a:p>
        </p:txBody>
      </p:sp>
      <p:sp>
        <p:nvSpPr>
          <p:cNvPr id="23" name="Slide Number Placeholder 4"/>
          <p:cNvSpPr txBox="1">
            <a:spLocks/>
          </p:cNvSpPr>
          <p:nvPr/>
        </p:nvSpPr>
        <p:spPr>
          <a:xfrm>
            <a:off x="6597651" y="873125"/>
            <a:ext cx="2166852" cy="206375"/>
          </a:xfrm>
          <a:prstGeom prst="rect">
            <a:avLst/>
          </a:prstGeom>
        </p:spPr>
        <p:txBody>
          <a:bodyPr lIns="0" tIns="0" rIns="0" bIns="0" anchor="ctr">
            <a:prstTxWarp prst="textNoShape">
              <a:avLst/>
            </a:prstTxWarp>
          </a:bodyPr>
          <a:lstStyle/>
          <a:p>
            <a:pPr algn="r" defTabSz="455613">
              <a:defRPr/>
            </a:pPr>
            <a:r>
              <a:rPr lang="en-US" sz="900" kern="0" dirty="0" smtClean="0">
                <a:solidFill>
                  <a:schemeClr val="accent3"/>
                </a:solidFill>
              </a:rPr>
              <a:t>Slide </a:t>
            </a:r>
            <a:fld id="{BFF31F1E-BF75-2E47-B9E7-8EBE58336795}" type="slidenum">
              <a:rPr lang="en-US" sz="900" kern="0" smtClean="0">
                <a:solidFill>
                  <a:schemeClr val="accent3"/>
                </a:solidFill>
              </a:rPr>
              <a:pPr algn="r" defTabSz="455613">
                <a:defRPr/>
              </a:pPr>
              <a:t>‹#›</a:t>
            </a:fld>
            <a:endParaRPr lang="en-US" sz="900" kern="0" dirty="0">
              <a:solidFill>
                <a:schemeClr val="accent3"/>
              </a:solidFill>
            </a:endParaRPr>
          </a:p>
        </p:txBody>
      </p:sp>
      <p:sp>
        <p:nvSpPr>
          <p:cNvPr id="24" name="Text Placeholder 9"/>
          <p:cNvSpPr>
            <a:spLocks noGrp="1"/>
          </p:cNvSpPr>
          <p:nvPr>
            <p:ph type="body" sz="quarter" idx="17" hasCustomPrompt="1"/>
          </p:nvPr>
        </p:nvSpPr>
        <p:spPr>
          <a:xfrm>
            <a:off x="258763" y="1322955"/>
            <a:ext cx="8643937" cy="731520"/>
          </a:xfrm>
          <a:prstGeom prst="rect">
            <a:avLst/>
          </a:prstGeom>
        </p:spPr>
        <p:txBody>
          <a:bodyPr vert="horz" lIns="0" tIns="0" rIns="0" bIns="0">
            <a:noAutofit/>
          </a:bodyPr>
          <a:lstStyle>
            <a:lvl1pPr>
              <a:spcBef>
                <a:spcPts val="0"/>
              </a:spcBef>
              <a:spcAft>
                <a:spcPts val="600"/>
              </a:spcAft>
              <a:defRPr sz="1400" b="0" cap="none">
                <a:solidFill>
                  <a:schemeClr val="tx2"/>
                </a:solidFill>
                <a:latin typeface="+mn-lt"/>
              </a:defRPr>
            </a:lvl1pPr>
            <a:lvl2pPr marL="365760" indent="-182880">
              <a:spcBef>
                <a:spcPts val="0"/>
              </a:spcBef>
              <a:spcAft>
                <a:spcPts val="600"/>
              </a:spcAft>
              <a:buClr>
                <a:schemeClr val="accent3"/>
              </a:buClr>
              <a:buFont typeface="Wingdings" charset="2"/>
              <a:buChar char="§"/>
              <a:defRPr sz="1200" b="0" cap="none">
                <a:solidFill>
                  <a:schemeClr val="tx2"/>
                </a:solidFill>
              </a:defRPr>
            </a:lvl2pPr>
            <a:lvl3pPr marL="548640" indent="-182880">
              <a:spcBef>
                <a:spcPts val="0"/>
              </a:spcBef>
              <a:spcAft>
                <a:spcPts val="600"/>
              </a:spcAft>
              <a:buClr>
                <a:schemeClr val="accent3"/>
              </a:buClr>
              <a:buFont typeface="Wingdings" charset="2"/>
              <a:buChar char="§"/>
              <a:defRPr sz="1000" b="0" cap="none">
                <a:solidFill>
                  <a:schemeClr val="tx2"/>
                </a:solidFill>
              </a:defRPr>
            </a:lvl3pPr>
            <a:lvl4pPr>
              <a:spcBef>
                <a:spcPts val="0"/>
              </a:spcBef>
              <a:spcAft>
                <a:spcPts val="300"/>
              </a:spcAft>
              <a:defRPr sz="1400" b="0" cap="none">
                <a:solidFill>
                  <a:schemeClr val="tx2"/>
                </a:solidFill>
              </a:defRPr>
            </a:lvl4pPr>
            <a:lvl5pPr>
              <a:spcBef>
                <a:spcPts val="0"/>
              </a:spcBef>
              <a:spcAft>
                <a:spcPts val="300"/>
              </a:spcAft>
              <a:defRPr sz="1400" b="0" cap="none">
                <a:solidFill>
                  <a:schemeClr val="tx2"/>
                </a:solidFill>
              </a:defRPr>
            </a:lvl5pPr>
          </a:lstStyle>
          <a:p>
            <a:pPr lvl="0"/>
            <a:r>
              <a:rPr lang="en-US" dirty="0" smtClean="0"/>
              <a:t>Click to edit Introduction</a:t>
            </a:r>
            <a:endParaRPr lang="en-US" dirty="0"/>
          </a:p>
        </p:txBody>
      </p:sp>
      <p:sp>
        <p:nvSpPr>
          <p:cNvPr id="18" name="Text Placeholder 6"/>
          <p:cNvSpPr>
            <a:spLocks noGrp="1"/>
          </p:cNvSpPr>
          <p:nvPr>
            <p:ph type="body" sz="quarter" idx="18" hasCustomPrompt="1"/>
          </p:nvPr>
        </p:nvSpPr>
        <p:spPr>
          <a:xfrm>
            <a:off x="3199820" y="2333643"/>
            <a:ext cx="2743200" cy="594360"/>
          </a:xfrm>
          <a:prstGeom prst="rect">
            <a:avLst/>
          </a:prstGeom>
        </p:spPr>
        <p:txBody>
          <a:bodyPr vert="horz" lIns="0" tIns="0" rIns="0" bIns="0" anchor="b">
            <a:normAutofit/>
          </a:bodyPr>
          <a:lstStyle>
            <a:lvl1pPr>
              <a:spcBef>
                <a:spcPts val="0"/>
              </a:spcBef>
              <a:spcAft>
                <a:spcPts val="0"/>
              </a:spcAft>
              <a:defRPr sz="1400" b="0" cap="none">
                <a:solidFill>
                  <a:schemeClr val="accent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Header</a:t>
            </a:r>
          </a:p>
        </p:txBody>
      </p:sp>
      <p:cxnSp>
        <p:nvCxnSpPr>
          <p:cNvPr id="19" name="Straight Connector 18"/>
          <p:cNvCxnSpPr/>
          <p:nvPr/>
        </p:nvCxnSpPr>
        <p:spPr>
          <a:xfrm>
            <a:off x="3199820" y="3047786"/>
            <a:ext cx="2743200" cy="15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1" name="Text Placeholder 6"/>
          <p:cNvSpPr>
            <a:spLocks noGrp="1"/>
          </p:cNvSpPr>
          <p:nvPr>
            <p:ph type="body" sz="quarter" idx="19" hasCustomPrompt="1"/>
          </p:nvPr>
        </p:nvSpPr>
        <p:spPr>
          <a:xfrm>
            <a:off x="3199820" y="3103743"/>
            <a:ext cx="2743200" cy="3474720"/>
          </a:xfrm>
          <a:prstGeom prst="rect">
            <a:avLst/>
          </a:prstGeom>
        </p:spPr>
        <p:txBody>
          <a:bodyPr vert="horz" lIns="91440" tIns="91440" rIns="0" bIns="0" anchor="t">
            <a:normAutofit/>
          </a:bodyPr>
          <a:lstStyle>
            <a:lvl1pPr marL="182880" indent="-182880">
              <a:spcBef>
                <a:spcPts val="0"/>
              </a:spcBef>
              <a:spcAft>
                <a:spcPts val="600"/>
              </a:spcAft>
              <a:buClr>
                <a:schemeClr val="accent3"/>
              </a:buClr>
              <a:buSzPct val="100000"/>
              <a:buFont typeface="Wingdings" charset="2"/>
              <a:buChar char="§"/>
              <a:defRPr sz="1200" b="0" cap="none" baseline="0">
                <a:solidFill>
                  <a:schemeClr val="accent3"/>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Bullets</a:t>
            </a:r>
          </a:p>
        </p:txBody>
      </p:sp>
      <p:sp>
        <p:nvSpPr>
          <p:cNvPr id="25" name="Text Placeholder 6"/>
          <p:cNvSpPr>
            <a:spLocks noGrp="1"/>
          </p:cNvSpPr>
          <p:nvPr>
            <p:ph type="body" sz="quarter" idx="20" hasCustomPrompt="1"/>
          </p:nvPr>
        </p:nvSpPr>
        <p:spPr>
          <a:xfrm>
            <a:off x="6159500" y="2333643"/>
            <a:ext cx="2743200" cy="594360"/>
          </a:xfrm>
          <a:prstGeom prst="rect">
            <a:avLst/>
          </a:prstGeom>
        </p:spPr>
        <p:txBody>
          <a:bodyPr vert="horz" lIns="0" tIns="0" rIns="0" bIns="0" anchor="b">
            <a:normAutofit/>
          </a:bodyPr>
          <a:lstStyle>
            <a:lvl1pPr>
              <a:spcBef>
                <a:spcPts val="0"/>
              </a:spcBef>
              <a:spcAft>
                <a:spcPts val="0"/>
              </a:spcAft>
              <a:defRPr sz="1400" b="0" cap="none">
                <a:solidFill>
                  <a:schemeClr val="accent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Header</a:t>
            </a:r>
          </a:p>
        </p:txBody>
      </p:sp>
      <p:cxnSp>
        <p:nvCxnSpPr>
          <p:cNvPr id="26" name="Straight Connector 25"/>
          <p:cNvCxnSpPr/>
          <p:nvPr/>
        </p:nvCxnSpPr>
        <p:spPr>
          <a:xfrm>
            <a:off x="6159500" y="3047786"/>
            <a:ext cx="2743200" cy="15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Text Placeholder 6"/>
          <p:cNvSpPr>
            <a:spLocks noGrp="1"/>
          </p:cNvSpPr>
          <p:nvPr>
            <p:ph type="body" sz="quarter" idx="21" hasCustomPrompt="1"/>
          </p:nvPr>
        </p:nvSpPr>
        <p:spPr>
          <a:xfrm>
            <a:off x="6159500" y="3103743"/>
            <a:ext cx="2743200" cy="3474720"/>
          </a:xfrm>
          <a:prstGeom prst="rect">
            <a:avLst/>
          </a:prstGeom>
        </p:spPr>
        <p:txBody>
          <a:bodyPr vert="horz" lIns="91440" tIns="91440" rIns="0" bIns="0" anchor="t">
            <a:normAutofit/>
          </a:bodyPr>
          <a:lstStyle>
            <a:lvl1pPr marL="182880" indent="-182880">
              <a:spcBef>
                <a:spcPts val="0"/>
              </a:spcBef>
              <a:spcAft>
                <a:spcPts val="600"/>
              </a:spcAft>
              <a:buClr>
                <a:schemeClr val="accent3"/>
              </a:buClr>
              <a:buSzPct val="100000"/>
              <a:buFont typeface="Wingdings" charset="2"/>
              <a:buChar char="§"/>
              <a:defRPr sz="1200" b="0" cap="none" baseline="0">
                <a:solidFill>
                  <a:schemeClr val="accent3"/>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Bullets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erior - NO Intro copy">
    <p:spTree>
      <p:nvGrpSpPr>
        <p:cNvPr id="1" name=""/>
        <p:cNvGrpSpPr/>
        <p:nvPr/>
      </p:nvGrpSpPr>
      <p:grpSpPr>
        <a:xfrm>
          <a:off x="0" y="0"/>
          <a:ext cx="0" cy="0"/>
          <a:chOff x="0" y="0"/>
          <a:chExt cx="0" cy="0"/>
        </a:xfrm>
      </p:grpSpPr>
      <p:pic>
        <p:nvPicPr>
          <p:cNvPr id="9" name="Picture 8" descr="PPT_NewBrand_SlideArt_C1_Interior.jpg"/>
          <p:cNvPicPr>
            <a:picLocks noChangeAspect="1"/>
          </p:cNvPicPr>
          <p:nvPr/>
        </p:nvPicPr>
        <p:blipFill>
          <a:blip r:embed="rId2"/>
          <a:stretch>
            <a:fillRect/>
          </a:stretch>
        </p:blipFill>
        <p:spPr>
          <a:xfrm>
            <a:off x="0" y="0"/>
            <a:ext cx="9144000" cy="1143000"/>
          </a:xfrm>
          <a:prstGeom prst="rect">
            <a:avLst/>
          </a:prstGeom>
        </p:spPr>
      </p:pic>
      <p:sp>
        <p:nvSpPr>
          <p:cNvPr id="11" name="Title Placeholder 19"/>
          <p:cNvSpPr>
            <a:spLocks noGrp="1"/>
          </p:cNvSpPr>
          <p:nvPr>
            <p:ph type="title" hasCustomPrompt="1"/>
          </p:nvPr>
        </p:nvSpPr>
        <p:spPr>
          <a:xfrm>
            <a:off x="465667" y="-1466"/>
            <a:ext cx="6265333" cy="1144466"/>
          </a:xfrm>
          <a:prstGeom prst="rect">
            <a:avLst/>
          </a:prstGeom>
        </p:spPr>
        <p:txBody>
          <a:bodyPr lIns="0" tIns="0" rIns="0" bIns="0" rtlCol="0" anchor="ctr">
            <a:noAutofit/>
          </a:bodyPr>
          <a:lstStyle>
            <a:lvl1pPr algn="l">
              <a:defRPr sz="2000" b="0">
                <a:solidFill>
                  <a:schemeClr val="tx2"/>
                </a:solidFill>
                <a:latin typeface="+mn-lt"/>
              </a:defRPr>
            </a:lvl1pPr>
          </a:lstStyle>
          <a:p>
            <a:r>
              <a:rPr lang="en-US" dirty="0" smtClean="0"/>
              <a:t>Click to edit Title</a:t>
            </a:r>
            <a:endParaRPr lang="en-US" dirty="0"/>
          </a:p>
        </p:txBody>
      </p:sp>
      <p:sp>
        <p:nvSpPr>
          <p:cNvPr id="12" name="Slide Number Placeholder 4"/>
          <p:cNvSpPr txBox="1">
            <a:spLocks/>
          </p:cNvSpPr>
          <p:nvPr/>
        </p:nvSpPr>
        <p:spPr>
          <a:xfrm>
            <a:off x="6597651" y="873125"/>
            <a:ext cx="2166852" cy="206375"/>
          </a:xfrm>
          <a:prstGeom prst="rect">
            <a:avLst/>
          </a:prstGeom>
        </p:spPr>
        <p:txBody>
          <a:bodyPr lIns="0" tIns="0" rIns="0" bIns="0" anchor="ctr">
            <a:prstTxWarp prst="textNoShape">
              <a:avLst/>
            </a:prstTxWarp>
          </a:bodyPr>
          <a:lstStyle/>
          <a:p>
            <a:pPr algn="r" defTabSz="455613">
              <a:defRPr/>
            </a:pPr>
            <a:r>
              <a:rPr lang="en-US" sz="900" kern="0" dirty="0" smtClean="0">
                <a:solidFill>
                  <a:schemeClr val="accent3"/>
                </a:solidFill>
              </a:rPr>
              <a:t>Slide </a:t>
            </a:r>
            <a:fld id="{BFF31F1E-BF75-2E47-B9E7-8EBE58336795}" type="slidenum">
              <a:rPr lang="en-US" sz="900" kern="0" smtClean="0">
                <a:solidFill>
                  <a:schemeClr val="accent3"/>
                </a:solidFill>
              </a:rPr>
              <a:pPr algn="r" defTabSz="455613">
                <a:defRPr/>
              </a:pPr>
              <a:t>‹#›</a:t>
            </a:fld>
            <a:endParaRPr lang="en-US" sz="900" kern="0"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erior – One Contact">
    <p:spTree>
      <p:nvGrpSpPr>
        <p:cNvPr id="1" name=""/>
        <p:cNvGrpSpPr/>
        <p:nvPr/>
      </p:nvGrpSpPr>
      <p:grpSpPr>
        <a:xfrm>
          <a:off x="0" y="0"/>
          <a:ext cx="0" cy="0"/>
          <a:chOff x="0" y="0"/>
          <a:chExt cx="0" cy="0"/>
        </a:xfrm>
      </p:grpSpPr>
      <p:pic>
        <p:nvPicPr>
          <p:cNvPr id="3" name="Picture 2" descr="PPT_NewBrand_SlideArt_C1_Cover.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670561" y="609611"/>
            <a:ext cx="274320" cy="1371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1" hasCustomPrompt="1"/>
          </p:nvPr>
        </p:nvSpPr>
        <p:spPr>
          <a:xfrm>
            <a:off x="944881" y="2610937"/>
            <a:ext cx="3017520" cy="215444"/>
          </a:xfrm>
          <a:prstGeom prst="rect">
            <a:avLst/>
          </a:prstGeom>
        </p:spPr>
        <p:txBody>
          <a:bodyPr vert="horz" wrap="square" lIns="0" tIns="0" rIns="0" bIns="0" anchor="ctr">
            <a:normAutofit/>
          </a:bodyPr>
          <a:lstStyle>
            <a:lvl1pPr>
              <a:spcBef>
                <a:spcPts val="0"/>
              </a:spcBef>
              <a:spcAft>
                <a:spcPts val="0"/>
              </a:spcAft>
              <a:defRPr sz="1400" b="0" cap="none">
                <a:solidFill>
                  <a:schemeClr val="tx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Name</a:t>
            </a:r>
          </a:p>
        </p:txBody>
      </p:sp>
      <p:sp>
        <p:nvSpPr>
          <p:cNvPr id="6" name="Text Placeholder 6"/>
          <p:cNvSpPr>
            <a:spLocks noGrp="1"/>
          </p:cNvSpPr>
          <p:nvPr>
            <p:ph type="body" sz="quarter" idx="14" hasCustomPrompt="1"/>
          </p:nvPr>
        </p:nvSpPr>
        <p:spPr>
          <a:xfrm>
            <a:off x="944881" y="2886105"/>
            <a:ext cx="3017520" cy="184666"/>
          </a:xfrm>
          <a:prstGeom prst="rect">
            <a:avLst/>
          </a:prstGeom>
        </p:spPr>
        <p:txBody>
          <a:bodyPr vert="horz" wrap="square" lIns="0" tIns="0" rIns="0" bIns="0" anchor="ctr">
            <a:normAutofit/>
          </a:bodyPr>
          <a:lstStyle>
            <a:lvl1pPr marL="182880" indent="-182880">
              <a:spcBef>
                <a:spcPts val="0"/>
              </a:spcBef>
              <a:spcAft>
                <a:spcPts val="1200"/>
              </a:spcAft>
              <a:buClr>
                <a:schemeClr val="accent3"/>
              </a:buClr>
              <a:buSzPct val="103000"/>
              <a:buFontTx/>
              <a:buNone/>
              <a:defRPr sz="1200" b="0" cap="none" baseline="0">
                <a:solidFill>
                  <a:schemeClr val="accent3"/>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Title</a:t>
            </a:r>
          </a:p>
        </p:txBody>
      </p:sp>
      <p:sp>
        <p:nvSpPr>
          <p:cNvPr id="7" name="Text Placeholder 6"/>
          <p:cNvSpPr>
            <a:spLocks noGrp="1"/>
          </p:cNvSpPr>
          <p:nvPr>
            <p:ph type="body" sz="quarter" idx="15" hasCustomPrompt="1"/>
          </p:nvPr>
        </p:nvSpPr>
        <p:spPr>
          <a:xfrm>
            <a:off x="944881" y="3309436"/>
            <a:ext cx="3017520" cy="184666"/>
          </a:xfrm>
          <a:prstGeom prst="rect">
            <a:avLst/>
          </a:prstGeom>
        </p:spPr>
        <p:txBody>
          <a:bodyPr vert="horz" wrap="square" lIns="0" tIns="0" rIns="0" bIns="0" anchor="b">
            <a:normAutofit/>
          </a:bodyPr>
          <a:lstStyle>
            <a:lvl1pPr marL="182880" indent="-182880">
              <a:spcBef>
                <a:spcPts val="0"/>
              </a:spcBef>
              <a:spcAft>
                <a:spcPts val="1200"/>
              </a:spcAft>
              <a:buClr>
                <a:schemeClr val="accent3"/>
              </a:buClr>
              <a:buSzPct val="103000"/>
              <a:buFontTx/>
              <a:buNone/>
              <a:defRPr sz="1200" b="0" cap="none" baseline="0">
                <a:solidFill>
                  <a:schemeClr val="accent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Email</a:t>
            </a:r>
          </a:p>
        </p:txBody>
      </p:sp>
      <p:cxnSp>
        <p:nvCxnSpPr>
          <p:cNvPr id="8" name="Straight Connector 7"/>
          <p:cNvCxnSpPr/>
          <p:nvPr/>
        </p:nvCxnSpPr>
        <p:spPr>
          <a:xfrm>
            <a:off x="944881" y="3195136"/>
            <a:ext cx="3017520" cy="1588"/>
          </a:xfrm>
          <a:prstGeom prst="line">
            <a:avLst/>
          </a:prstGeom>
          <a:ln>
            <a:solidFill>
              <a:srgbClr val="DF7D1C"/>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70561" y="609611"/>
            <a:ext cx="274320" cy="1371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44881" y="3195136"/>
            <a:ext cx="3017520" cy="1588"/>
          </a:xfrm>
          <a:prstGeom prst="line">
            <a:avLst/>
          </a:prstGeom>
          <a:ln>
            <a:solidFill>
              <a:srgbClr val="DF7D1C"/>
            </a:solidFill>
          </a:ln>
          <a:effectLst/>
        </p:spPr>
        <p:style>
          <a:lnRef idx="2">
            <a:schemeClr val="accent1"/>
          </a:lnRef>
          <a:fillRef idx="0">
            <a:schemeClr val="accent1"/>
          </a:fillRef>
          <a:effectRef idx="1">
            <a:schemeClr val="accent1"/>
          </a:effectRef>
          <a:fontRef idx="minor">
            <a:schemeClr val="tx1"/>
          </a:fontRef>
        </p:style>
      </p:cxnSp>
      <p:sp>
        <p:nvSpPr>
          <p:cNvPr id="16" name="Text Placeholder 44"/>
          <p:cNvSpPr>
            <a:spLocks noGrp="1"/>
          </p:cNvSpPr>
          <p:nvPr>
            <p:ph type="body" sz="quarter" idx="25" hasCustomPrompt="1"/>
          </p:nvPr>
        </p:nvSpPr>
        <p:spPr>
          <a:xfrm>
            <a:off x="1168399" y="3678253"/>
            <a:ext cx="2794001" cy="247650"/>
          </a:xfrm>
          <a:prstGeom prst="rect">
            <a:avLst/>
          </a:prstGeom>
        </p:spPr>
        <p:txBody>
          <a:bodyPr vert="horz" lIns="0" tIns="0" rIns="0" bIns="0" anchor="b">
            <a:normAutofit/>
          </a:bodyPr>
          <a:lstStyle>
            <a:lvl1pPr>
              <a:defRPr sz="1200" b="0" cap="none">
                <a:solidFill>
                  <a:schemeClr val="accent3"/>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000.000.000</a:t>
            </a:r>
            <a:endParaRPr lang="en-US" dirty="0"/>
          </a:p>
        </p:txBody>
      </p:sp>
      <p:sp>
        <p:nvSpPr>
          <p:cNvPr id="17" name="Text Placeholder 44"/>
          <p:cNvSpPr>
            <a:spLocks noGrp="1"/>
          </p:cNvSpPr>
          <p:nvPr>
            <p:ph type="body" sz="quarter" idx="26" hasCustomPrompt="1"/>
          </p:nvPr>
        </p:nvSpPr>
        <p:spPr>
          <a:xfrm>
            <a:off x="1168399" y="3913719"/>
            <a:ext cx="2794001" cy="247650"/>
          </a:xfrm>
          <a:prstGeom prst="rect">
            <a:avLst/>
          </a:prstGeom>
        </p:spPr>
        <p:txBody>
          <a:bodyPr vert="horz" lIns="0" tIns="0" rIns="0" bIns="0" anchor="b">
            <a:normAutofit/>
          </a:bodyPr>
          <a:lstStyle>
            <a:lvl1pPr>
              <a:defRPr sz="1200" b="0" cap="none">
                <a:solidFill>
                  <a:schemeClr val="accent3"/>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000.000.000</a:t>
            </a:r>
            <a:endParaRPr lang="en-US" dirty="0"/>
          </a:p>
        </p:txBody>
      </p:sp>
      <p:sp>
        <p:nvSpPr>
          <p:cNvPr id="18" name="Text Placeholder 44"/>
          <p:cNvSpPr>
            <a:spLocks noGrp="1"/>
          </p:cNvSpPr>
          <p:nvPr>
            <p:ph type="body" sz="quarter" idx="27" hasCustomPrompt="1"/>
          </p:nvPr>
        </p:nvSpPr>
        <p:spPr>
          <a:xfrm>
            <a:off x="1168399" y="4146550"/>
            <a:ext cx="2794001" cy="247650"/>
          </a:xfrm>
          <a:prstGeom prst="rect">
            <a:avLst/>
          </a:prstGeom>
        </p:spPr>
        <p:txBody>
          <a:bodyPr vert="horz" lIns="0" tIns="0" rIns="0" bIns="0" anchor="b">
            <a:normAutofit/>
          </a:bodyPr>
          <a:lstStyle>
            <a:lvl1pPr>
              <a:defRPr sz="1200" b="0" cap="none">
                <a:solidFill>
                  <a:schemeClr val="accent3"/>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000.000.000</a:t>
            </a:r>
            <a:endParaRPr lang="en-US" dirty="0"/>
          </a:p>
        </p:txBody>
      </p:sp>
      <p:sp>
        <p:nvSpPr>
          <p:cNvPr id="22" name="Text Placeholder 44"/>
          <p:cNvSpPr>
            <a:spLocks noGrp="1"/>
          </p:cNvSpPr>
          <p:nvPr>
            <p:ph type="body" sz="quarter" idx="31" hasCustomPrompt="1"/>
          </p:nvPr>
        </p:nvSpPr>
        <p:spPr>
          <a:xfrm>
            <a:off x="944881" y="3678253"/>
            <a:ext cx="215284" cy="247650"/>
          </a:xfrm>
          <a:prstGeom prst="rect">
            <a:avLst/>
          </a:prstGeom>
        </p:spPr>
        <p:txBody>
          <a:bodyPr vert="horz" lIns="0" tIns="0" rIns="0" bIns="0" anchor="b"/>
          <a:lstStyle>
            <a:lvl1pPr>
              <a:defRPr sz="1200" b="0" cap="none">
                <a:solidFill>
                  <a:schemeClr val="accent2"/>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T</a:t>
            </a:r>
            <a:endParaRPr lang="en-US" dirty="0"/>
          </a:p>
        </p:txBody>
      </p:sp>
      <p:sp>
        <p:nvSpPr>
          <p:cNvPr id="23" name="Text Placeholder 44"/>
          <p:cNvSpPr>
            <a:spLocks noGrp="1"/>
          </p:cNvSpPr>
          <p:nvPr>
            <p:ph type="body" sz="quarter" idx="32" hasCustomPrompt="1"/>
          </p:nvPr>
        </p:nvSpPr>
        <p:spPr>
          <a:xfrm>
            <a:off x="944881" y="3913719"/>
            <a:ext cx="215284" cy="247650"/>
          </a:xfrm>
          <a:prstGeom prst="rect">
            <a:avLst/>
          </a:prstGeom>
        </p:spPr>
        <p:txBody>
          <a:bodyPr vert="horz" lIns="0" tIns="0" rIns="0" bIns="0" anchor="b"/>
          <a:lstStyle>
            <a:lvl1pPr>
              <a:defRPr sz="1200" b="0" cap="none">
                <a:solidFill>
                  <a:schemeClr val="accent2"/>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M</a:t>
            </a:r>
            <a:endParaRPr lang="en-US" dirty="0"/>
          </a:p>
        </p:txBody>
      </p:sp>
      <p:sp>
        <p:nvSpPr>
          <p:cNvPr id="24" name="Text Placeholder 44"/>
          <p:cNvSpPr>
            <a:spLocks noGrp="1"/>
          </p:cNvSpPr>
          <p:nvPr>
            <p:ph type="body" sz="quarter" idx="33" hasCustomPrompt="1"/>
          </p:nvPr>
        </p:nvSpPr>
        <p:spPr>
          <a:xfrm>
            <a:off x="944881" y="4146550"/>
            <a:ext cx="215284" cy="247650"/>
          </a:xfrm>
          <a:prstGeom prst="rect">
            <a:avLst/>
          </a:prstGeom>
        </p:spPr>
        <p:txBody>
          <a:bodyPr vert="horz" lIns="0" tIns="0" rIns="0" bIns="0" anchor="b"/>
          <a:lstStyle>
            <a:lvl1pPr>
              <a:defRPr sz="1200" b="0" cap="none">
                <a:solidFill>
                  <a:schemeClr val="accent2"/>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F</a:t>
            </a:r>
            <a:endParaRPr lang="en-US" dirty="0"/>
          </a:p>
        </p:txBody>
      </p:sp>
      <p:sp>
        <p:nvSpPr>
          <p:cNvPr id="28" name="Title 1"/>
          <p:cNvSpPr>
            <a:spLocks noGrp="1"/>
          </p:cNvSpPr>
          <p:nvPr>
            <p:ph type="ctrTitle" hasCustomPrompt="1"/>
          </p:nvPr>
        </p:nvSpPr>
        <p:spPr>
          <a:xfrm>
            <a:off x="1233714" y="609611"/>
            <a:ext cx="7137170" cy="1371600"/>
          </a:xfrm>
          <a:prstGeom prst="rect">
            <a:avLst/>
          </a:prstGeom>
        </p:spPr>
        <p:txBody>
          <a:bodyPr lIns="0" tIns="0" rIns="0" bIns="0" anchor="ctr">
            <a:normAutofit/>
          </a:bodyPr>
          <a:lstStyle>
            <a:lvl1pPr algn="l">
              <a:defRPr sz="3600" b="0" cap="none">
                <a:solidFill>
                  <a:srgbClr val="021A32"/>
                </a:solidFill>
                <a:latin typeface="+mn-lt"/>
              </a:defRPr>
            </a:lvl1pPr>
          </a:lstStyle>
          <a:p>
            <a:r>
              <a:rPr lang="en-US" dirty="0" smtClean="0"/>
              <a:t>Click to edit Title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terior – Two Contacts">
    <p:spTree>
      <p:nvGrpSpPr>
        <p:cNvPr id="1" name=""/>
        <p:cNvGrpSpPr/>
        <p:nvPr/>
      </p:nvGrpSpPr>
      <p:grpSpPr>
        <a:xfrm>
          <a:off x="0" y="0"/>
          <a:ext cx="0" cy="0"/>
          <a:chOff x="0" y="0"/>
          <a:chExt cx="0" cy="0"/>
        </a:xfrm>
      </p:grpSpPr>
      <p:pic>
        <p:nvPicPr>
          <p:cNvPr id="3" name="Picture 2" descr="PPT_NewBrand_SlideArt_C1_Cover.jpg"/>
          <p:cNvPicPr>
            <a:picLocks noChangeAspect="1"/>
          </p:cNvPicPr>
          <p:nvPr/>
        </p:nvPicPr>
        <p:blipFill>
          <a:blip r:embed="rId2"/>
          <a:stretch>
            <a:fillRect/>
          </a:stretch>
        </p:blipFill>
        <p:spPr>
          <a:xfrm>
            <a:off x="0" y="0"/>
            <a:ext cx="9144000" cy="6858000"/>
          </a:xfrm>
          <a:prstGeom prst="rect">
            <a:avLst/>
          </a:prstGeom>
        </p:spPr>
      </p:pic>
      <p:sp>
        <p:nvSpPr>
          <p:cNvPr id="7" name="Rectangle 6"/>
          <p:cNvSpPr/>
          <p:nvPr/>
        </p:nvSpPr>
        <p:spPr>
          <a:xfrm>
            <a:off x="670561" y="609611"/>
            <a:ext cx="274320" cy="1371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6"/>
          <p:cNvSpPr>
            <a:spLocks noGrp="1"/>
          </p:cNvSpPr>
          <p:nvPr>
            <p:ph type="body" sz="quarter" idx="11" hasCustomPrompt="1"/>
          </p:nvPr>
        </p:nvSpPr>
        <p:spPr>
          <a:xfrm>
            <a:off x="944881" y="2610937"/>
            <a:ext cx="3017520" cy="215444"/>
          </a:xfrm>
          <a:prstGeom prst="rect">
            <a:avLst/>
          </a:prstGeom>
        </p:spPr>
        <p:txBody>
          <a:bodyPr vert="horz" wrap="square" lIns="0" tIns="0" rIns="0" bIns="0" anchor="ctr">
            <a:normAutofit/>
          </a:bodyPr>
          <a:lstStyle>
            <a:lvl1pPr>
              <a:spcBef>
                <a:spcPts val="0"/>
              </a:spcBef>
              <a:spcAft>
                <a:spcPts val="0"/>
              </a:spcAft>
              <a:defRPr sz="1400" b="0" cap="none">
                <a:solidFill>
                  <a:schemeClr val="tx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Name</a:t>
            </a:r>
          </a:p>
        </p:txBody>
      </p:sp>
      <p:sp>
        <p:nvSpPr>
          <p:cNvPr id="11" name="Text Placeholder 6"/>
          <p:cNvSpPr>
            <a:spLocks noGrp="1"/>
          </p:cNvSpPr>
          <p:nvPr>
            <p:ph type="body" sz="quarter" idx="14" hasCustomPrompt="1"/>
          </p:nvPr>
        </p:nvSpPr>
        <p:spPr>
          <a:xfrm>
            <a:off x="944881" y="2886105"/>
            <a:ext cx="3017520" cy="184666"/>
          </a:xfrm>
          <a:prstGeom prst="rect">
            <a:avLst/>
          </a:prstGeom>
        </p:spPr>
        <p:txBody>
          <a:bodyPr vert="horz" wrap="square" lIns="0" tIns="0" rIns="0" bIns="0" anchor="ctr">
            <a:normAutofit/>
          </a:bodyPr>
          <a:lstStyle>
            <a:lvl1pPr marL="182880" indent="-182880">
              <a:spcBef>
                <a:spcPts val="0"/>
              </a:spcBef>
              <a:spcAft>
                <a:spcPts val="1200"/>
              </a:spcAft>
              <a:buClr>
                <a:schemeClr val="accent3"/>
              </a:buClr>
              <a:buSzPct val="103000"/>
              <a:buFontTx/>
              <a:buNone/>
              <a:defRPr sz="1200" b="0" cap="none" baseline="0">
                <a:solidFill>
                  <a:schemeClr val="accent3"/>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Title</a:t>
            </a:r>
          </a:p>
        </p:txBody>
      </p:sp>
      <p:sp>
        <p:nvSpPr>
          <p:cNvPr id="25" name="Text Placeholder 6"/>
          <p:cNvSpPr>
            <a:spLocks noGrp="1"/>
          </p:cNvSpPr>
          <p:nvPr>
            <p:ph type="body" sz="quarter" idx="15" hasCustomPrompt="1"/>
          </p:nvPr>
        </p:nvSpPr>
        <p:spPr>
          <a:xfrm>
            <a:off x="944881" y="3309436"/>
            <a:ext cx="3017520" cy="184666"/>
          </a:xfrm>
          <a:prstGeom prst="rect">
            <a:avLst/>
          </a:prstGeom>
        </p:spPr>
        <p:txBody>
          <a:bodyPr vert="horz" wrap="square" lIns="0" tIns="0" rIns="0" bIns="0" anchor="b">
            <a:normAutofit/>
          </a:bodyPr>
          <a:lstStyle>
            <a:lvl1pPr marL="182880" indent="-182880">
              <a:spcBef>
                <a:spcPts val="0"/>
              </a:spcBef>
              <a:spcAft>
                <a:spcPts val="1200"/>
              </a:spcAft>
              <a:buClr>
                <a:schemeClr val="accent3"/>
              </a:buClr>
              <a:buSzPct val="103000"/>
              <a:buFontTx/>
              <a:buNone/>
              <a:defRPr sz="1200" b="0" cap="none" baseline="0">
                <a:solidFill>
                  <a:schemeClr val="accent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Email</a:t>
            </a:r>
          </a:p>
        </p:txBody>
      </p:sp>
      <p:cxnSp>
        <p:nvCxnSpPr>
          <p:cNvPr id="36" name="Straight Connector 35"/>
          <p:cNvCxnSpPr/>
          <p:nvPr/>
        </p:nvCxnSpPr>
        <p:spPr>
          <a:xfrm>
            <a:off x="944881" y="3195136"/>
            <a:ext cx="3017520" cy="1588"/>
          </a:xfrm>
          <a:prstGeom prst="line">
            <a:avLst/>
          </a:prstGeom>
          <a:ln>
            <a:solidFill>
              <a:srgbClr val="DF7D1C"/>
            </a:solidFill>
          </a:ln>
          <a:effectLst/>
        </p:spPr>
        <p:style>
          <a:lnRef idx="2">
            <a:schemeClr val="accent1"/>
          </a:lnRef>
          <a:fillRef idx="0">
            <a:schemeClr val="accent1"/>
          </a:fillRef>
          <a:effectRef idx="1">
            <a:schemeClr val="accent1"/>
          </a:effectRef>
          <a:fontRef idx="minor">
            <a:schemeClr val="tx1"/>
          </a:fontRef>
        </p:style>
      </p:cxnSp>
      <p:sp>
        <p:nvSpPr>
          <p:cNvPr id="48" name="Text Placeholder 6"/>
          <p:cNvSpPr>
            <a:spLocks noGrp="1"/>
          </p:cNvSpPr>
          <p:nvPr>
            <p:ph type="body" sz="quarter" idx="19" hasCustomPrompt="1"/>
          </p:nvPr>
        </p:nvSpPr>
        <p:spPr>
          <a:xfrm>
            <a:off x="4805681" y="2610937"/>
            <a:ext cx="3017520" cy="215444"/>
          </a:xfrm>
          <a:prstGeom prst="rect">
            <a:avLst/>
          </a:prstGeom>
        </p:spPr>
        <p:txBody>
          <a:bodyPr vert="horz" wrap="square" lIns="0" tIns="0" rIns="0" bIns="0" anchor="ctr">
            <a:normAutofit/>
          </a:bodyPr>
          <a:lstStyle>
            <a:lvl1pPr>
              <a:spcBef>
                <a:spcPts val="0"/>
              </a:spcBef>
              <a:spcAft>
                <a:spcPts val="0"/>
              </a:spcAft>
              <a:defRPr sz="1400" b="0" cap="none">
                <a:solidFill>
                  <a:schemeClr val="tx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Name</a:t>
            </a:r>
          </a:p>
        </p:txBody>
      </p:sp>
      <p:sp>
        <p:nvSpPr>
          <p:cNvPr id="49" name="Text Placeholder 6"/>
          <p:cNvSpPr>
            <a:spLocks noGrp="1"/>
          </p:cNvSpPr>
          <p:nvPr>
            <p:ph type="body" sz="quarter" idx="20" hasCustomPrompt="1"/>
          </p:nvPr>
        </p:nvSpPr>
        <p:spPr>
          <a:xfrm>
            <a:off x="4805681" y="2886105"/>
            <a:ext cx="3017520" cy="184666"/>
          </a:xfrm>
          <a:prstGeom prst="rect">
            <a:avLst/>
          </a:prstGeom>
        </p:spPr>
        <p:txBody>
          <a:bodyPr vert="horz" wrap="square" lIns="0" tIns="0" rIns="0" bIns="0" anchor="ctr">
            <a:normAutofit/>
          </a:bodyPr>
          <a:lstStyle>
            <a:lvl1pPr marL="182880" indent="-182880">
              <a:spcBef>
                <a:spcPts val="0"/>
              </a:spcBef>
              <a:spcAft>
                <a:spcPts val="1200"/>
              </a:spcAft>
              <a:buClr>
                <a:schemeClr val="accent3"/>
              </a:buClr>
              <a:buSzPct val="103000"/>
              <a:buFontTx/>
              <a:buNone/>
              <a:defRPr sz="1200" b="0" cap="none" baseline="0">
                <a:solidFill>
                  <a:schemeClr val="accent3"/>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Title</a:t>
            </a:r>
          </a:p>
        </p:txBody>
      </p:sp>
      <p:sp>
        <p:nvSpPr>
          <p:cNvPr id="50" name="Text Placeholder 6"/>
          <p:cNvSpPr>
            <a:spLocks noGrp="1"/>
          </p:cNvSpPr>
          <p:nvPr>
            <p:ph type="body" sz="quarter" idx="21" hasCustomPrompt="1"/>
          </p:nvPr>
        </p:nvSpPr>
        <p:spPr>
          <a:xfrm>
            <a:off x="4805681" y="3309436"/>
            <a:ext cx="3017520" cy="184666"/>
          </a:xfrm>
          <a:prstGeom prst="rect">
            <a:avLst/>
          </a:prstGeom>
        </p:spPr>
        <p:txBody>
          <a:bodyPr vert="horz" wrap="square" lIns="0" tIns="0" rIns="0" bIns="0" anchor="b">
            <a:normAutofit/>
          </a:bodyPr>
          <a:lstStyle>
            <a:lvl1pPr marL="182880" indent="-182880">
              <a:spcBef>
                <a:spcPts val="0"/>
              </a:spcBef>
              <a:spcAft>
                <a:spcPts val="1200"/>
              </a:spcAft>
              <a:buClr>
                <a:schemeClr val="accent3"/>
              </a:buClr>
              <a:buSzPct val="103000"/>
              <a:buFontTx/>
              <a:buNone/>
              <a:defRPr sz="1200" b="0" cap="none" baseline="0">
                <a:solidFill>
                  <a:schemeClr val="accent2"/>
                </a:solidFill>
                <a:latin typeface="+mn-lt"/>
              </a:defRPr>
            </a:lvl1pPr>
            <a:lvl2pPr marL="182880" indent="-182880">
              <a:spcBef>
                <a:spcPts val="0"/>
              </a:spcBef>
              <a:spcAft>
                <a:spcPts val="600"/>
              </a:spcAft>
              <a:buClr>
                <a:schemeClr val="accent3"/>
              </a:buClr>
              <a:buFont typeface="Wingdings" charset="2"/>
              <a:buChar char="§"/>
              <a:defRPr sz="1200" b="0" cap="none">
                <a:solidFill>
                  <a:schemeClr val="accent3"/>
                </a:solidFill>
              </a:defRPr>
            </a:lvl2pPr>
            <a:lvl3pPr marL="365760" indent="-182880">
              <a:spcBef>
                <a:spcPts val="0"/>
              </a:spcBef>
              <a:spcAft>
                <a:spcPts val="600"/>
              </a:spcAft>
              <a:buClr>
                <a:schemeClr val="accent3"/>
              </a:buClr>
              <a:buFont typeface="Wingdings" charset="2"/>
              <a:buChar char="§"/>
              <a:defRPr sz="1200" b="0" cap="none">
                <a:solidFill>
                  <a:schemeClr val="accent3"/>
                </a:solidFill>
              </a:defRPr>
            </a:lvl3pPr>
          </a:lstStyle>
          <a:p>
            <a:pPr lvl="0"/>
            <a:r>
              <a:rPr lang="en-US" dirty="0" smtClean="0"/>
              <a:t>Click to edit Email</a:t>
            </a:r>
          </a:p>
        </p:txBody>
      </p:sp>
      <p:cxnSp>
        <p:nvCxnSpPr>
          <p:cNvPr id="57" name="Straight Connector 56"/>
          <p:cNvCxnSpPr/>
          <p:nvPr/>
        </p:nvCxnSpPr>
        <p:spPr>
          <a:xfrm>
            <a:off x="4805681" y="3195136"/>
            <a:ext cx="3017520" cy="1588"/>
          </a:xfrm>
          <a:prstGeom prst="line">
            <a:avLst/>
          </a:prstGeom>
          <a:ln>
            <a:solidFill>
              <a:srgbClr val="DF7D1C"/>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70561" y="609611"/>
            <a:ext cx="274320" cy="1371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944881" y="3195136"/>
            <a:ext cx="3017520" cy="1588"/>
          </a:xfrm>
          <a:prstGeom prst="line">
            <a:avLst/>
          </a:prstGeom>
          <a:ln>
            <a:solidFill>
              <a:srgbClr val="DF7D1C"/>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05681" y="3195136"/>
            <a:ext cx="3017520" cy="1588"/>
          </a:xfrm>
          <a:prstGeom prst="line">
            <a:avLst/>
          </a:prstGeom>
          <a:ln>
            <a:solidFill>
              <a:srgbClr val="DF7D1C"/>
            </a:solidFill>
          </a:ln>
          <a:effectLst/>
        </p:spPr>
        <p:style>
          <a:lnRef idx="2">
            <a:schemeClr val="accent1"/>
          </a:lnRef>
          <a:fillRef idx="0">
            <a:schemeClr val="accent1"/>
          </a:fillRef>
          <a:effectRef idx="1">
            <a:schemeClr val="accent1"/>
          </a:effectRef>
          <a:fontRef idx="minor">
            <a:schemeClr val="tx1"/>
          </a:fontRef>
        </p:style>
      </p:cxnSp>
      <p:sp>
        <p:nvSpPr>
          <p:cNvPr id="45" name="Text Placeholder 44"/>
          <p:cNvSpPr>
            <a:spLocks noGrp="1"/>
          </p:cNvSpPr>
          <p:nvPr>
            <p:ph type="body" sz="quarter" idx="25" hasCustomPrompt="1"/>
          </p:nvPr>
        </p:nvSpPr>
        <p:spPr>
          <a:xfrm>
            <a:off x="1168399" y="3678253"/>
            <a:ext cx="2794001" cy="247650"/>
          </a:xfrm>
          <a:prstGeom prst="rect">
            <a:avLst/>
          </a:prstGeom>
        </p:spPr>
        <p:txBody>
          <a:bodyPr vert="horz" lIns="0" tIns="0" rIns="0" bIns="0" anchor="b">
            <a:normAutofit/>
          </a:bodyPr>
          <a:lstStyle>
            <a:lvl1pPr>
              <a:defRPr sz="1200" b="0" cap="none">
                <a:solidFill>
                  <a:schemeClr val="accent3"/>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000.000.000</a:t>
            </a:r>
            <a:endParaRPr lang="en-US" dirty="0"/>
          </a:p>
        </p:txBody>
      </p:sp>
      <p:sp>
        <p:nvSpPr>
          <p:cNvPr id="58" name="Text Placeholder 44"/>
          <p:cNvSpPr>
            <a:spLocks noGrp="1"/>
          </p:cNvSpPr>
          <p:nvPr>
            <p:ph type="body" sz="quarter" idx="26" hasCustomPrompt="1"/>
          </p:nvPr>
        </p:nvSpPr>
        <p:spPr>
          <a:xfrm>
            <a:off x="1168399" y="3913719"/>
            <a:ext cx="2794001" cy="247650"/>
          </a:xfrm>
          <a:prstGeom prst="rect">
            <a:avLst/>
          </a:prstGeom>
        </p:spPr>
        <p:txBody>
          <a:bodyPr vert="horz" lIns="0" tIns="0" rIns="0" bIns="0" anchor="b">
            <a:normAutofit/>
          </a:bodyPr>
          <a:lstStyle>
            <a:lvl1pPr>
              <a:defRPr sz="1200" b="0" cap="none">
                <a:solidFill>
                  <a:schemeClr val="accent3"/>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000.000.000</a:t>
            </a:r>
            <a:endParaRPr lang="en-US" dirty="0"/>
          </a:p>
        </p:txBody>
      </p:sp>
      <p:sp>
        <p:nvSpPr>
          <p:cNvPr id="59" name="Text Placeholder 44"/>
          <p:cNvSpPr>
            <a:spLocks noGrp="1"/>
          </p:cNvSpPr>
          <p:nvPr>
            <p:ph type="body" sz="quarter" idx="27" hasCustomPrompt="1"/>
          </p:nvPr>
        </p:nvSpPr>
        <p:spPr>
          <a:xfrm>
            <a:off x="1168399" y="4146550"/>
            <a:ext cx="2794001" cy="247650"/>
          </a:xfrm>
          <a:prstGeom prst="rect">
            <a:avLst/>
          </a:prstGeom>
        </p:spPr>
        <p:txBody>
          <a:bodyPr vert="horz" lIns="0" tIns="0" rIns="0" bIns="0" anchor="b">
            <a:normAutofit/>
          </a:bodyPr>
          <a:lstStyle>
            <a:lvl1pPr>
              <a:defRPr sz="1200" b="0" cap="none">
                <a:solidFill>
                  <a:schemeClr val="accent3"/>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000.000.000</a:t>
            </a:r>
            <a:endParaRPr lang="en-US" dirty="0"/>
          </a:p>
        </p:txBody>
      </p:sp>
      <p:sp>
        <p:nvSpPr>
          <p:cNvPr id="60" name="Text Placeholder 44"/>
          <p:cNvSpPr>
            <a:spLocks noGrp="1"/>
          </p:cNvSpPr>
          <p:nvPr>
            <p:ph type="body" sz="quarter" idx="28" hasCustomPrompt="1"/>
          </p:nvPr>
        </p:nvSpPr>
        <p:spPr>
          <a:xfrm>
            <a:off x="5028547" y="3678253"/>
            <a:ext cx="2794654" cy="247650"/>
          </a:xfrm>
          <a:prstGeom prst="rect">
            <a:avLst/>
          </a:prstGeom>
        </p:spPr>
        <p:txBody>
          <a:bodyPr vert="horz" lIns="0" tIns="0" rIns="0" bIns="0" anchor="b">
            <a:normAutofit/>
          </a:bodyPr>
          <a:lstStyle>
            <a:lvl1pPr>
              <a:defRPr sz="1200" b="0" cap="none">
                <a:solidFill>
                  <a:schemeClr val="accent3"/>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000.000.000</a:t>
            </a:r>
            <a:endParaRPr lang="en-US" dirty="0"/>
          </a:p>
        </p:txBody>
      </p:sp>
      <p:sp>
        <p:nvSpPr>
          <p:cNvPr id="61" name="Text Placeholder 44"/>
          <p:cNvSpPr>
            <a:spLocks noGrp="1"/>
          </p:cNvSpPr>
          <p:nvPr>
            <p:ph type="body" sz="quarter" idx="29" hasCustomPrompt="1"/>
          </p:nvPr>
        </p:nvSpPr>
        <p:spPr>
          <a:xfrm>
            <a:off x="5028547" y="3913719"/>
            <a:ext cx="2794654" cy="247650"/>
          </a:xfrm>
          <a:prstGeom prst="rect">
            <a:avLst/>
          </a:prstGeom>
        </p:spPr>
        <p:txBody>
          <a:bodyPr vert="horz" lIns="0" tIns="0" rIns="0" bIns="0" anchor="b">
            <a:normAutofit/>
          </a:bodyPr>
          <a:lstStyle>
            <a:lvl1pPr>
              <a:defRPr sz="1200" b="0" cap="none">
                <a:solidFill>
                  <a:schemeClr val="accent3"/>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000.000.000</a:t>
            </a:r>
            <a:endParaRPr lang="en-US" dirty="0"/>
          </a:p>
        </p:txBody>
      </p:sp>
      <p:sp>
        <p:nvSpPr>
          <p:cNvPr id="62" name="Text Placeholder 44"/>
          <p:cNvSpPr>
            <a:spLocks noGrp="1"/>
          </p:cNvSpPr>
          <p:nvPr>
            <p:ph type="body" sz="quarter" idx="30" hasCustomPrompt="1"/>
          </p:nvPr>
        </p:nvSpPr>
        <p:spPr>
          <a:xfrm>
            <a:off x="5028547" y="4146550"/>
            <a:ext cx="2794654" cy="247650"/>
          </a:xfrm>
          <a:prstGeom prst="rect">
            <a:avLst/>
          </a:prstGeom>
        </p:spPr>
        <p:txBody>
          <a:bodyPr vert="horz" lIns="0" tIns="0" rIns="0" bIns="0" anchor="b">
            <a:normAutofit/>
          </a:bodyPr>
          <a:lstStyle>
            <a:lvl1pPr>
              <a:defRPr sz="1200" b="0" cap="none">
                <a:solidFill>
                  <a:schemeClr val="accent3"/>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000.000.000</a:t>
            </a:r>
            <a:endParaRPr lang="en-US" dirty="0"/>
          </a:p>
        </p:txBody>
      </p:sp>
      <p:sp>
        <p:nvSpPr>
          <p:cNvPr id="28" name="Text Placeholder 44"/>
          <p:cNvSpPr>
            <a:spLocks noGrp="1"/>
          </p:cNvSpPr>
          <p:nvPr>
            <p:ph type="body" sz="quarter" idx="31" hasCustomPrompt="1"/>
          </p:nvPr>
        </p:nvSpPr>
        <p:spPr>
          <a:xfrm>
            <a:off x="944881" y="3678253"/>
            <a:ext cx="215284" cy="247650"/>
          </a:xfrm>
          <a:prstGeom prst="rect">
            <a:avLst/>
          </a:prstGeom>
        </p:spPr>
        <p:txBody>
          <a:bodyPr vert="horz" lIns="0" tIns="0" rIns="0" bIns="0" anchor="b"/>
          <a:lstStyle>
            <a:lvl1pPr>
              <a:defRPr sz="1200" b="0" cap="none">
                <a:solidFill>
                  <a:schemeClr val="accent2"/>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T</a:t>
            </a:r>
            <a:endParaRPr lang="en-US" dirty="0"/>
          </a:p>
        </p:txBody>
      </p:sp>
      <p:sp>
        <p:nvSpPr>
          <p:cNvPr id="31" name="Text Placeholder 44"/>
          <p:cNvSpPr>
            <a:spLocks noGrp="1"/>
          </p:cNvSpPr>
          <p:nvPr>
            <p:ph type="body" sz="quarter" idx="32" hasCustomPrompt="1"/>
          </p:nvPr>
        </p:nvSpPr>
        <p:spPr>
          <a:xfrm>
            <a:off x="944881" y="3913719"/>
            <a:ext cx="215284" cy="247650"/>
          </a:xfrm>
          <a:prstGeom prst="rect">
            <a:avLst/>
          </a:prstGeom>
        </p:spPr>
        <p:txBody>
          <a:bodyPr vert="horz" lIns="0" tIns="0" rIns="0" bIns="0" anchor="b"/>
          <a:lstStyle>
            <a:lvl1pPr>
              <a:defRPr sz="1200" b="0" cap="none">
                <a:solidFill>
                  <a:schemeClr val="accent2"/>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M</a:t>
            </a:r>
            <a:endParaRPr lang="en-US" dirty="0"/>
          </a:p>
        </p:txBody>
      </p:sp>
      <p:sp>
        <p:nvSpPr>
          <p:cNvPr id="32" name="Text Placeholder 44"/>
          <p:cNvSpPr>
            <a:spLocks noGrp="1"/>
          </p:cNvSpPr>
          <p:nvPr>
            <p:ph type="body" sz="quarter" idx="33" hasCustomPrompt="1"/>
          </p:nvPr>
        </p:nvSpPr>
        <p:spPr>
          <a:xfrm>
            <a:off x="944881" y="4146550"/>
            <a:ext cx="215284" cy="247650"/>
          </a:xfrm>
          <a:prstGeom prst="rect">
            <a:avLst/>
          </a:prstGeom>
        </p:spPr>
        <p:txBody>
          <a:bodyPr vert="horz" lIns="0" tIns="0" rIns="0" bIns="0" anchor="b"/>
          <a:lstStyle>
            <a:lvl1pPr>
              <a:defRPr sz="1200" b="0" cap="none">
                <a:solidFill>
                  <a:schemeClr val="accent2"/>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F</a:t>
            </a:r>
            <a:endParaRPr lang="en-US" dirty="0"/>
          </a:p>
        </p:txBody>
      </p:sp>
      <p:sp>
        <p:nvSpPr>
          <p:cNvPr id="33" name="Text Placeholder 44"/>
          <p:cNvSpPr>
            <a:spLocks noGrp="1"/>
          </p:cNvSpPr>
          <p:nvPr>
            <p:ph type="body" sz="quarter" idx="34" hasCustomPrompt="1"/>
          </p:nvPr>
        </p:nvSpPr>
        <p:spPr>
          <a:xfrm>
            <a:off x="4805681" y="3678253"/>
            <a:ext cx="215284" cy="247650"/>
          </a:xfrm>
          <a:prstGeom prst="rect">
            <a:avLst/>
          </a:prstGeom>
        </p:spPr>
        <p:txBody>
          <a:bodyPr vert="horz" lIns="0" tIns="0" rIns="0" bIns="0" anchor="b"/>
          <a:lstStyle>
            <a:lvl1pPr>
              <a:defRPr sz="1200" b="0" cap="none">
                <a:solidFill>
                  <a:schemeClr val="accent2"/>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T</a:t>
            </a:r>
            <a:endParaRPr lang="en-US" dirty="0"/>
          </a:p>
        </p:txBody>
      </p:sp>
      <p:sp>
        <p:nvSpPr>
          <p:cNvPr id="34" name="Text Placeholder 44"/>
          <p:cNvSpPr>
            <a:spLocks noGrp="1"/>
          </p:cNvSpPr>
          <p:nvPr>
            <p:ph type="body" sz="quarter" idx="35" hasCustomPrompt="1"/>
          </p:nvPr>
        </p:nvSpPr>
        <p:spPr>
          <a:xfrm>
            <a:off x="4805681" y="3913719"/>
            <a:ext cx="215284" cy="247650"/>
          </a:xfrm>
          <a:prstGeom prst="rect">
            <a:avLst/>
          </a:prstGeom>
        </p:spPr>
        <p:txBody>
          <a:bodyPr vert="horz" lIns="0" tIns="0" rIns="0" bIns="0" anchor="b"/>
          <a:lstStyle>
            <a:lvl1pPr>
              <a:defRPr sz="1200" b="0" cap="none">
                <a:solidFill>
                  <a:schemeClr val="accent2"/>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M</a:t>
            </a:r>
            <a:endParaRPr lang="en-US" dirty="0"/>
          </a:p>
        </p:txBody>
      </p:sp>
      <p:sp>
        <p:nvSpPr>
          <p:cNvPr id="39" name="Text Placeholder 44"/>
          <p:cNvSpPr>
            <a:spLocks noGrp="1"/>
          </p:cNvSpPr>
          <p:nvPr>
            <p:ph type="body" sz="quarter" idx="36" hasCustomPrompt="1"/>
          </p:nvPr>
        </p:nvSpPr>
        <p:spPr>
          <a:xfrm>
            <a:off x="4805681" y="4146550"/>
            <a:ext cx="215284" cy="247650"/>
          </a:xfrm>
          <a:prstGeom prst="rect">
            <a:avLst/>
          </a:prstGeom>
        </p:spPr>
        <p:txBody>
          <a:bodyPr vert="horz" lIns="0" tIns="0" rIns="0" bIns="0" anchor="b"/>
          <a:lstStyle>
            <a:lvl1pPr>
              <a:defRPr sz="1200" b="0" cap="none">
                <a:solidFill>
                  <a:schemeClr val="accent2"/>
                </a:solidFill>
                <a:latin typeface="+mn-lt"/>
              </a:defRPr>
            </a:lvl1pPr>
            <a:lvl2pPr>
              <a:defRPr sz="1200" b="0" cap="none">
                <a:solidFill>
                  <a:schemeClr val="accent3"/>
                </a:solidFill>
              </a:defRPr>
            </a:lvl2pPr>
            <a:lvl3pPr>
              <a:defRPr sz="1200" b="0" cap="none">
                <a:solidFill>
                  <a:schemeClr val="accent3"/>
                </a:solidFill>
              </a:defRPr>
            </a:lvl3pPr>
            <a:lvl4pPr>
              <a:defRPr sz="1200" b="0" cap="none">
                <a:solidFill>
                  <a:schemeClr val="accent3"/>
                </a:solidFill>
              </a:defRPr>
            </a:lvl4pPr>
            <a:lvl5pPr>
              <a:defRPr sz="1200" b="0" cap="none">
                <a:solidFill>
                  <a:schemeClr val="accent3"/>
                </a:solidFill>
              </a:defRPr>
            </a:lvl5pPr>
          </a:lstStyle>
          <a:p>
            <a:pPr lvl="0"/>
            <a:r>
              <a:rPr lang="en-US" dirty="0" smtClean="0"/>
              <a:t>F</a:t>
            </a:r>
            <a:endParaRPr lang="en-US" dirty="0"/>
          </a:p>
        </p:txBody>
      </p:sp>
      <p:sp>
        <p:nvSpPr>
          <p:cNvPr id="30" name="Title 1"/>
          <p:cNvSpPr>
            <a:spLocks noGrp="1"/>
          </p:cNvSpPr>
          <p:nvPr>
            <p:ph type="ctrTitle" hasCustomPrompt="1"/>
          </p:nvPr>
        </p:nvSpPr>
        <p:spPr>
          <a:xfrm>
            <a:off x="1233714" y="609611"/>
            <a:ext cx="7137170" cy="1371600"/>
          </a:xfrm>
          <a:prstGeom prst="rect">
            <a:avLst/>
          </a:prstGeom>
        </p:spPr>
        <p:txBody>
          <a:bodyPr lIns="0" tIns="0" rIns="0" bIns="0" anchor="ctr">
            <a:normAutofit/>
          </a:bodyPr>
          <a:lstStyle>
            <a:lvl1pPr algn="l">
              <a:defRPr sz="3600" b="0" cap="none">
                <a:solidFill>
                  <a:srgbClr val="021A32"/>
                </a:solidFill>
                <a:latin typeface="+mn-lt"/>
              </a:defRPr>
            </a:lvl1pPr>
          </a:lstStyle>
          <a:p>
            <a:r>
              <a:rPr lang="en-US" dirty="0" smtClean="0"/>
              <a:t>Click to edit Title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99C0A2-AC52-4BAB-B0A4-7F427308BC61}" type="datetimeFigureOut">
              <a:rPr lang="en-US" smtClean="0"/>
              <a:t>10/18/2017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B2460A-DDA6-4A1F-9A7B-242396000E74}" type="slidenum">
              <a:rPr lang="en-US" smtClean="0"/>
              <a:t>‹#›</a:t>
            </a:fld>
            <a:endParaRPr lang="en-US"/>
          </a:p>
        </p:txBody>
      </p:sp>
    </p:spTree>
    <p:extLst>
      <p:ext uri="{BB962C8B-B14F-4D97-AF65-F5344CB8AC3E}">
        <p14:creationId xmlns:p14="http://schemas.microsoft.com/office/powerpoint/2010/main" val="414880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pic>
        <p:nvPicPr>
          <p:cNvPr id="3" name="Picture 2" descr="PPT_NewBrand_SlideArt_C1_Cover.jpg"/>
          <p:cNvPicPr>
            <a:picLocks noChangeAspect="1"/>
          </p:cNvPicPr>
          <p:nvPr/>
        </p:nvPicPr>
        <p:blipFill>
          <a:blip r:embed="rId2"/>
          <a:stretch>
            <a:fillRect/>
          </a:stretch>
        </p:blipFill>
        <p:spPr>
          <a:xfrm>
            <a:off x="0" y="0"/>
            <a:ext cx="9144000" cy="6858000"/>
          </a:xfrm>
          <a:prstGeom prst="rect">
            <a:avLst/>
          </a:prstGeom>
        </p:spPr>
      </p:pic>
      <p:sp>
        <p:nvSpPr>
          <p:cNvPr id="9" name="Rectangle 8"/>
          <p:cNvSpPr/>
          <p:nvPr/>
        </p:nvSpPr>
        <p:spPr>
          <a:xfrm>
            <a:off x="670561" y="1371600"/>
            <a:ext cx="274320" cy="5486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233714" y="1947735"/>
            <a:ext cx="6286501" cy="1545672"/>
          </a:xfrm>
          <a:prstGeom prst="rect">
            <a:avLst/>
          </a:prstGeom>
        </p:spPr>
        <p:txBody>
          <a:bodyPr lIns="0" tIns="0" rIns="0" bIns="0" anchor="b">
            <a:normAutofit/>
          </a:bodyPr>
          <a:lstStyle>
            <a:lvl1pPr algn="l">
              <a:defRPr sz="3600" b="0" cap="none">
                <a:solidFill>
                  <a:schemeClr val="tx2"/>
                </a:solidFill>
                <a:latin typeface="+mn-lt"/>
              </a:defRPr>
            </a:lvl1pPr>
          </a:lstStyle>
          <a:p>
            <a:r>
              <a:rPr lang="en-US" dirty="0" smtClean="0"/>
              <a:t>Click to edit Cover Title</a:t>
            </a:r>
            <a:endParaRPr lang="en-US" dirty="0"/>
          </a:p>
        </p:txBody>
      </p:sp>
      <p:sp>
        <p:nvSpPr>
          <p:cNvPr id="7" name="Rectangle 6"/>
          <p:cNvSpPr/>
          <p:nvPr/>
        </p:nvSpPr>
        <p:spPr>
          <a:xfrm>
            <a:off x="670561" y="1371600"/>
            <a:ext cx="274320" cy="5486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hasCustomPrompt="1"/>
          </p:nvPr>
        </p:nvSpPr>
        <p:spPr>
          <a:xfrm>
            <a:off x="1233714" y="3550658"/>
            <a:ext cx="6286501" cy="457200"/>
          </a:xfrm>
          <a:prstGeom prst="rect">
            <a:avLst/>
          </a:prstGeom>
        </p:spPr>
        <p:txBody>
          <a:bodyPr lIns="0" tIns="91440" rIns="0" bIns="0" anchor="t">
            <a:noAutofit/>
          </a:bodyPr>
          <a:lstStyle>
            <a:lvl1pPr marL="0" indent="0" algn="l">
              <a:spcBef>
                <a:spcPts val="0"/>
              </a:spcBef>
              <a:buNone/>
              <a:defRPr sz="1800" b="0" cap="none">
                <a:solidFill>
                  <a:schemeClr val="accent3"/>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pic>
        <p:nvPicPr>
          <p:cNvPr id="8" name="Picture 7" descr="PPT_NewBrand_SlideArt_C2_Divider.jpg"/>
          <p:cNvPicPr>
            <a:picLocks noChangeAspect="1"/>
          </p:cNvPicPr>
          <p:nvPr/>
        </p:nvPicPr>
        <p:blipFill>
          <a:blip r:embed="rId2"/>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1233714" y="609611"/>
            <a:ext cx="7137170" cy="2286000"/>
          </a:xfrm>
          <a:prstGeom prst="rect">
            <a:avLst/>
          </a:prstGeom>
        </p:spPr>
        <p:txBody>
          <a:bodyPr lIns="0" tIns="0" rIns="0" bIns="0" anchor="ctr">
            <a:normAutofit/>
          </a:bodyPr>
          <a:lstStyle>
            <a:lvl1pPr algn="l">
              <a:defRPr sz="3600" b="0" cap="none">
                <a:solidFill>
                  <a:schemeClr val="bg1"/>
                </a:solidFill>
                <a:latin typeface="+mn-lt"/>
              </a:defRPr>
            </a:lvl1pPr>
          </a:lstStyle>
          <a:p>
            <a:r>
              <a:rPr lang="en-US" dirty="0" smtClean="0"/>
              <a:t>Click to edit Divider Title</a:t>
            </a:r>
            <a:endParaRPr lang="en-US" dirty="0"/>
          </a:p>
        </p:txBody>
      </p:sp>
      <p:sp>
        <p:nvSpPr>
          <p:cNvPr id="11" name="Rectangle 10"/>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hasCustomPrompt="1"/>
          </p:nvPr>
        </p:nvSpPr>
        <p:spPr>
          <a:xfrm>
            <a:off x="1233714" y="2958432"/>
            <a:ext cx="7137170" cy="457200"/>
          </a:xfrm>
          <a:prstGeom prst="rect">
            <a:avLst/>
          </a:prstGeom>
        </p:spPr>
        <p:txBody>
          <a:bodyPr lIns="0" tIns="91440" rIns="0" bIns="0" anchor="t">
            <a:noAutofit/>
          </a:bodyPr>
          <a:lstStyle>
            <a:lvl1pPr marL="0" indent="0" algn="l">
              <a:spcBef>
                <a:spcPts val="0"/>
              </a:spcBef>
              <a:buNone/>
              <a:defRPr sz="1800" b="0" cap="none">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3" name="Picture 2" descr="PPT_NewBrand_SlideArt_C2_Divider.jpg"/>
          <p:cNvPicPr>
            <a:picLocks noChangeAspect="1"/>
          </p:cNvPicPr>
          <p:nvPr/>
        </p:nvPicPr>
        <p:blipFill>
          <a:blip r:embed="rId2"/>
          <a:stretch>
            <a:fillRect/>
          </a:stretch>
        </p:blipFill>
        <p:spPr>
          <a:xfrm>
            <a:off x="0" y="0"/>
            <a:ext cx="9144000" cy="6858000"/>
          </a:xfrm>
          <a:prstGeom prst="rect">
            <a:avLst/>
          </a:prstGeom>
        </p:spPr>
      </p:pic>
      <p:sp>
        <p:nvSpPr>
          <p:cNvPr id="12" name="Rectangle 11"/>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1233714" y="609611"/>
            <a:ext cx="7137170" cy="2286000"/>
          </a:xfrm>
          <a:prstGeom prst="rect">
            <a:avLst/>
          </a:prstGeom>
        </p:spPr>
        <p:txBody>
          <a:bodyPr lIns="0" tIns="0" rIns="0" bIns="0" anchor="ctr">
            <a:normAutofit/>
          </a:bodyPr>
          <a:lstStyle>
            <a:lvl1pPr algn="l">
              <a:defRPr sz="3600" b="0" cap="none">
                <a:solidFill>
                  <a:schemeClr val="tx2"/>
                </a:solidFill>
                <a:latin typeface="+mn-lt"/>
              </a:defRPr>
            </a:lvl1pPr>
          </a:lstStyle>
          <a:p>
            <a:r>
              <a:rPr lang="en-US" dirty="0" smtClean="0"/>
              <a:t>Click to edit Divider Title</a:t>
            </a:r>
            <a:endParaRPr lang="en-US" dirty="0"/>
          </a:p>
        </p:txBody>
      </p:sp>
      <p:sp>
        <p:nvSpPr>
          <p:cNvPr id="15" name="Subtitle 2"/>
          <p:cNvSpPr>
            <a:spLocks noGrp="1"/>
          </p:cNvSpPr>
          <p:nvPr>
            <p:ph type="subTitle" idx="1" hasCustomPrompt="1"/>
          </p:nvPr>
        </p:nvSpPr>
        <p:spPr>
          <a:xfrm>
            <a:off x="1233714" y="2958432"/>
            <a:ext cx="7137170" cy="457200"/>
          </a:xfrm>
          <a:prstGeom prst="rect">
            <a:avLst/>
          </a:prstGeom>
        </p:spPr>
        <p:txBody>
          <a:bodyPr lIns="0" tIns="91440" rIns="0" bIns="0" anchor="t">
            <a:noAutofit/>
          </a:bodyPr>
          <a:lstStyle>
            <a:lvl1pPr marL="0" indent="0" algn="l">
              <a:spcBef>
                <a:spcPts val="0"/>
              </a:spcBef>
              <a:buNone/>
              <a:defRPr sz="1800" b="0" cap="none">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pic>
        <p:nvPicPr>
          <p:cNvPr id="3" name="Picture 2" descr="PPT_NewBrand_SlideArt_C2_Divider.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233714" y="609611"/>
            <a:ext cx="7137170" cy="2286000"/>
          </a:xfrm>
          <a:prstGeom prst="rect">
            <a:avLst/>
          </a:prstGeom>
        </p:spPr>
        <p:txBody>
          <a:bodyPr lIns="0" tIns="0" rIns="0" bIns="0" anchor="ctr">
            <a:normAutofit/>
          </a:bodyPr>
          <a:lstStyle>
            <a:lvl1pPr algn="l">
              <a:defRPr sz="3600" b="0" cap="none">
                <a:solidFill>
                  <a:schemeClr val="bg1"/>
                </a:solidFill>
                <a:latin typeface="+mn-lt"/>
              </a:defRPr>
            </a:lvl1pPr>
          </a:lstStyle>
          <a:p>
            <a:r>
              <a:rPr lang="en-US" dirty="0" smtClean="0"/>
              <a:t>Click to edit Divider Title</a:t>
            </a:r>
            <a:endParaRPr lang="en-US" dirty="0"/>
          </a:p>
        </p:txBody>
      </p:sp>
      <p:sp>
        <p:nvSpPr>
          <p:cNvPr id="12" name="Subtitle 2"/>
          <p:cNvSpPr>
            <a:spLocks noGrp="1"/>
          </p:cNvSpPr>
          <p:nvPr>
            <p:ph type="subTitle" idx="1" hasCustomPrompt="1"/>
          </p:nvPr>
        </p:nvSpPr>
        <p:spPr>
          <a:xfrm>
            <a:off x="1233714" y="2958432"/>
            <a:ext cx="7137170" cy="457200"/>
          </a:xfrm>
          <a:prstGeom prst="rect">
            <a:avLst/>
          </a:prstGeom>
        </p:spPr>
        <p:txBody>
          <a:bodyPr lIns="0" tIns="91440" rIns="0" bIns="0" anchor="t">
            <a:noAutofit/>
          </a:bodyPr>
          <a:lstStyle>
            <a:lvl1pPr marL="0" indent="0" algn="l">
              <a:spcBef>
                <a:spcPts val="0"/>
              </a:spcBef>
              <a:buNone/>
              <a:defRPr sz="1800" b="0" cap="none">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pic>
        <p:nvPicPr>
          <p:cNvPr id="3" name="Picture 2" descr="PPT_NewBrand_SlideArt_C1_Cover.jpg"/>
          <p:cNvPicPr>
            <a:picLocks noChangeAspect="1"/>
          </p:cNvPicPr>
          <p:nvPr/>
        </p:nvPicPr>
        <p:blipFill>
          <a:blip r:embed="rId2"/>
          <a:stretch>
            <a:fillRect/>
          </a:stretch>
        </p:blipFill>
        <p:spPr>
          <a:xfrm>
            <a:off x="0" y="0"/>
            <a:ext cx="9144000" cy="6858000"/>
          </a:xfrm>
          <a:prstGeom prst="rect">
            <a:avLst/>
          </a:prstGeom>
        </p:spPr>
      </p:pic>
      <p:sp>
        <p:nvSpPr>
          <p:cNvPr id="9" name="Rectangle 8"/>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70561" y="609611"/>
            <a:ext cx="274320" cy="228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233714" y="609611"/>
            <a:ext cx="7137170" cy="2286000"/>
          </a:xfrm>
          <a:prstGeom prst="rect">
            <a:avLst/>
          </a:prstGeom>
        </p:spPr>
        <p:txBody>
          <a:bodyPr lIns="0" tIns="0" rIns="0" bIns="0" anchor="ctr">
            <a:normAutofit/>
          </a:bodyPr>
          <a:lstStyle>
            <a:lvl1pPr algn="l">
              <a:defRPr sz="3600" b="0" cap="none">
                <a:solidFill>
                  <a:schemeClr val="tx2"/>
                </a:solidFill>
                <a:latin typeface="+mn-lt"/>
              </a:defRPr>
            </a:lvl1pPr>
          </a:lstStyle>
          <a:p>
            <a:r>
              <a:rPr lang="en-US" dirty="0" smtClean="0"/>
              <a:t>Click to edit Divider Title</a:t>
            </a:r>
            <a:endParaRPr lang="en-US" dirty="0"/>
          </a:p>
        </p:txBody>
      </p:sp>
      <p:sp>
        <p:nvSpPr>
          <p:cNvPr id="14" name="Subtitle 2"/>
          <p:cNvSpPr>
            <a:spLocks noGrp="1"/>
          </p:cNvSpPr>
          <p:nvPr>
            <p:ph type="subTitle" idx="1" hasCustomPrompt="1"/>
          </p:nvPr>
        </p:nvSpPr>
        <p:spPr>
          <a:xfrm>
            <a:off x="1233714" y="2958432"/>
            <a:ext cx="7137170" cy="457200"/>
          </a:xfrm>
          <a:prstGeom prst="rect">
            <a:avLst/>
          </a:prstGeom>
        </p:spPr>
        <p:txBody>
          <a:bodyPr lIns="0" tIns="91440" rIns="0" bIns="0" anchor="t">
            <a:noAutofit/>
          </a:bodyPr>
          <a:lstStyle>
            <a:lvl1pPr marL="0" indent="0" algn="l">
              <a:spcBef>
                <a:spcPts val="0"/>
              </a:spcBef>
              <a:buNone/>
              <a:defRPr sz="1800" b="0" cap="none">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terior - Agenda">
    <p:spTree>
      <p:nvGrpSpPr>
        <p:cNvPr id="1" name=""/>
        <p:cNvGrpSpPr/>
        <p:nvPr/>
      </p:nvGrpSpPr>
      <p:grpSpPr>
        <a:xfrm>
          <a:off x="0" y="0"/>
          <a:ext cx="0" cy="0"/>
          <a:chOff x="0" y="0"/>
          <a:chExt cx="0" cy="0"/>
        </a:xfrm>
      </p:grpSpPr>
      <p:pic>
        <p:nvPicPr>
          <p:cNvPr id="3" name="Picture 2" descr="PPT_NewBrand_SlideArt_C1_Interior.jpg"/>
          <p:cNvPicPr>
            <a:picLocks noChangeAspect="1"/>
          </p:cNvPicPr>
          <p:nvPr/>
        </p:nvPicPr>
        <p:blipFill>
          <a:blip r:embed="rId2"/>
          <a:stretch>
            <a:fillRect/>
          </a:stretch>
        </p:blipFill>
        <p:spPr>
          <a:xfrm>
            <a:off x="0" y="0"/>
            <a:ext cx="9144000" cy="1143000"/>
          </a:xfrm>
          <a:prstGeom prst="rect">
            <a:avLst/>
          </a:prstGeom>
        </p:spPr>
      </p:pic>
      <p:sp>
        <p:nvSpPr>
          <p:cNvPr id="4" name="Slide Number Placeholder 4"/>
          <p:cNvSpPr txBox="1">
            <a:spLocks/>
          </p:cNvSpPr>
          <p:nvPr/>
        </p:nvSpPr>
        <p:spPr>
          <a:xfrm>
            <a:off x="6597651" y="873125"/>
            <a:ext cx="2166852" cy="206375"/>
          </a:xfrm>
          <a:prstGeom prst="rect">
            <a:avLst/>
          </a:prstGeom>
        </p:spPr>
        <p:txBody>
          <a:bodyPr lIns="0" tIns="0" rIns="0" bIns="0" anchor="ctr">
            <a:prstTxWarp prst="textNoShape">
              <a:avLst/>
            </a:prstTxWarp>
          </a:bodyPr>
          <a:lstStyle/>
          <a:p>
            <a:pPr algn="r" defTabSz="455613">
              <a:defRPr/>
            </a:pPr>
            <a:r>
              <a:rPr lang="en-US" sz="900" kern="0" dirty="0" smtClean="0">
                <a:solidFill>
                  <a:schemeClr val="accent3"/>
                </a:solidFill>
              </a:rPr>
              <a:t>Slide </a:t>
            </a:r>
            <a:fld id="{BFF31F1E-BF75-2E47-B9E7-8EBE58336795}" type="slidenum">
              <a:rPr lang="en-US" sz="900" kern="0" smtClean="0">
                <a:solidFill>
                  <a:schemeClr val="accent3"/>
                </a:solidFill>
              </a:rPr>
              <a:pPr algn="r" defTabSz="455613">
                <a:defRPr/>
              </a:pPr>
              <a:t>‹#›</a:t>
            </a:fld>
            <a:endParaRPr lang="en-US" sz="900" kern="0" dirty="0">
              <a:solidFill>
                <a:schemeClr val="accent3"/>
              </a:solidFill>
            </a:endParaRPr>
          </a:p>
        </p:txBody>
      </p:sp>
      <p:sp>
        <p:nvSpPr>
          <p:cNvPr id="5" name="Title Placeholder 19"/>
          <p:cNvSpPr>
            <a:spLocks noGrp="1"/>
          </p:cNvSpPr>
          <p:nvPr>
            <p:ph type="title" hasCustomPrompt="1"/>
          </p:nvPr>
        </p:nvSpPr>
        <p:spPr>
          <a:xfrm>
            <a:off x="465667" y="-1466"/>
            <a:ext cx="6265333" cy="1144466"/>
          </a:xfrm>
          <a:prstGeom prst="rect">
            <a:avLst/>
          </a:prstGeom>
        </p:spPr>
        <p:txBody>
          <a:bodyPr lIns="0" tIns="0" rIns="0" bIns="0" rtlCol="0" anchor="ctr">
            <a:noAutofit/>
          </a:bodyPr>
          <a:lstStyle>
            <a:lvl1pPr algn="l">
              <a:defRPr sz="2000" b="0">
                <a:solidFill>
                  <a:schemeClr val="tx2"/>
                </a:solidFill>
                <a:latin typeface="+mn-lt"/>
              </a:defRPr>
            </a:lvl1pPr>
          </a:lstStyle>
          <a:p>
            <a:r>
              <a:rPr lang="en-US" dirty="0" smtClean="0"/>
              <a:t>Click to edit Title</a:t>
            </a:r>
            <a:endParaRPr lang="en-US" dirty="0"/>
          </a:p>
        </p:txBody>
      </p:sp>
      <p:sp>
        <p:nvSpPr>
          <p:cNvPr id="9" name="Text Placeholder 11"/>
          <p:cNvSpPr>
            <a:spLocks noGrp="1"/>
          </p:cNvSpPr>
          <p:nvPr>
            <p:ph type="body" sz="quarter" idx="13" hasCustomPrompt="1"/>
          </p:nvPr>
        </p:nvSpPr>
        <p:spPr>
          <a:xfrm>
            <a:off x="465667" y="1322954"/>
            <a:ext cx="8437033" cy="5268346"/>
          </a:xfrm>
          <a:prstGeom prst="rect">
            <a:avLst/>
          </a:prstGeom>
        </p:spPr>
        <p:txBody>
          <a:bodyPr vert="horz" lIns="0" tIns="0" rIns="0" bIns="0">
            <a:normAutofit/>
          </a:bodyPr>
          <a:lstStyle>
            <a:lvl1pPr marL="182880" indent="-182880">
              <a:spcBef>
                <a:spcPts val="1200"/>
              </a:spcBef>
              <a:spcAft>
                <a:spcPts val="0"/>
              </a:spcAft>
              <a:buClr>
                <a:schemeClr val="accent3"/>
              </a:buClr>
              <a:buSzPct val="100000"/>
              <a:buFont typeface="Wingdings" charset="2"/>
              <a:buChar char="§"/>
              <a:defRPr sz="1600" b="0" cap="none">
                <a:solidFill>
                  <a:schemeClr val="tx2"/>
                </a:solidFill>
                <a:latin typeface="+mn-lt"/>
              </a:defRPr>
            </a:lvl1pPr>
            <a:lvl2pPr marL="365760" indent="-182880">
              <a:spcBef>
                <a:spcPts val="600"/>
              </a:spcBef>
              <a:spcAft>
                <a:spcPts val="0"/>
              </a:spcAft>
              <a:buClr>
                <a:schemeClr val="accent3"/>
              </a:buClr>
              <a:buSzPct val="100000"/>
              <a:buFont typeface="Wingdings" charset="2"/>
              <a:buChar char="§"/>
              <a:defRPr sz="1400" b="0" cap="none">
                <a:solidFill>
                  <a:schemeClr val="accent3"/>
                </a:solidFill>
                <a:latin typeface="+mn-lt"/>
              </a:defRPr>
            </a:lvl2pPr>
            <a:lvl3pPr marL="548640" indent="-182880">
              <a:spcBef>
                <a:spcPts val="600"/>
              </a:spcBef>
              <a:spcAft>
                <a:spcPts val="0"/>
              </a:spcAft>
              <a:buClr>
                <a:schemeClr val="accent3"/>
              </a:buClr>
              <a:buSzPct val="100000"/>
              <a:buFont typeface="Wingdings" charset="2"/>
              <a:buChar char="§"/>
              <a:defRPr sz="1200" b="0" cap="none">
                <a:solidFill>
                  <a:schemeClr val="accent3"/>
                </a:solidFill>
                <a:latin typeface="+mn-lt"/>
              </a:defRPr>
            </a:lvl3pPr>
            <a:lvl4pPr marL="731520" indent="-182880">
              <a:spcBef>
                <a:spcPts val="600"/>
              </a:spcBef>
              <a:spcAft>
                <a:spcPts val="0"/>
              </a:spcAft>
              <a:buClr>
                <a:schemeClr val="accent3"/>
              </a:buClr>
              <a:buSzPct val="100000"/>
              <a:buFont typeface="Wingdings" charset="2"/>
              <a:buChar char="§"/>
              <a:defRPr sz="1000" b="0" cap="none">
                <a:solidFill>
                  <a:schemeClr val="accent3"/>
                </a:solidFill>
                <a:latin typeface="+mn-lt"/>
              </a:defRPr>
            </a:lvl4pPr>
            <a:lvl5pPr marL="914400" indent="-182880">
              <a:spcBef>
                <a:spcPts val="600"/>
              </a:spcBef>
              <a:spcAft>
                <a:spcPts val="0"/>
              </a:spcAft>
              <a:buClr>
                <a:schemeClr val="accent3"/>
              </a:buClr>
              <a:buSzPct val="100000"/>
              <a:buFont typeface="Wingdings" charset="2"/>
              <a:buChar char="§"/>
              <a:defRPr sz="1000" b="0" cap="none">
                <a:solidFill>
                  <a:schemeClr val="accent3"/>
                </a:solidFill>
                <a:latin typeface="+mn-lt"/>
              </a:defRPr>
            </a:lvl5pPr>
          </a:lstStyle>
          <a:p>
            <a:pPr lvl="0"/>
            <a:r>
              <a:rPr lang="en-US" dirty="0" smtClean="0"/>
              <a:t>Click to edit Agenda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Interior - Basic Text">
    <p:spTree>
      <p:nvGrpSpPr>
        <p:cNvPr id="1" name=""/>
        <p:cNvGrpSpPr/>
        <p:nvPr/>
      </p:nvGrpSpPr>
      <p:grpSpPr>
        <a:xfrm>
          <a:off x="0" y="0"/>
          <a:ext cx="0" cy="0"/>
          <a:chOff x="0" y="0"/>
          <a:chExt cx="0" cy="0"/>
        </a:xfrm>
      </p:grpSpPr>
      <p:pic>
        <p:nvPicPr>
          <p:cNvPr id="5" name="Picture 4" descr="PPT_NewBrand_SlideArt_C1_Interior.jpg"/>
          <p:cNvPicPr>
            <a:picLocks noChangeAspect="1"/>
          </p:cNvPicPr>
          <p:nvPr/>
        </p:nvPicPr>
        <p:blipFill>
          <a:blip r:embed="rId2"/>
          <a:stretch>
            <a:fillRect/>
          </a:stretch>
        </p:blipFill>
        <p:spPr>
          <a:xfrm>
            <a:off x="0" y="0"/>
            <a:ext cx="9144000" cy="1143000"/>
          </a:xfrm>
          <a:prstGeom prst="rect">
            <a:avLst/>
          </a:prstGeom>
        </p:spPr>
      </p:pic>
      <p:sp>
        <p:nvSpPr>
          <p:cNvPr id="6" name="Slide Number Placeholder 4"/>
          <p:cNvSpPr txBox="1">
            <a:spLocks/>
          </p:cNvSpPr>
          <p:nvPr/>
        </p:nvSpPr>
        <p:spPr>
          <a:xfrm>
            <a:off x="6597651" y="873125"/>
            <a:ext cx="2166852" cy="206375"/>
          </a:xfrm>
          <a:prstGeom prst="rect">
            <a:avLst/>
          </a:prstGeom>
        </p:spPr>
        <p:txBody>
          <a:bodyPr lIns="0" tIns="0" rIns="0" bIns="0" anchor="ctr">
            <a:prstTxWarp prst="textNoShape">
              <a:avLst/>
            </a:prstTxWarp>
          </a:bodyPr>
          <a:lstStyle/>
          <a:p>
            <a:pPr algn="r" defTabSz="455613">
              <a:defRPr/>
            </a:pPr>
            <a:r>
              <a:rPr lang="en-US" sz="900" kern="0" dirty="0" smtClean="0">
                <a:solidFill>
                  <a:schemeClr val="accent3"/>
                </a:solidFill>
              </a:rPr>
              <a:t>Slide </a:t>
            </a:r>
            <a:fld id="{BFF31F1E-BF75-2E47-B9E7-8EBE58336795}" type="slidenum">
              <a:rPr lang="en-US" sz="900" kern="0" smtClean="0">
                <a:solidFill>
                  <a:schemeClr val="accent3"/>
                </a:solidFill>
              </a:rPr>
              <a:pPr algn="r" defTabSz="455613">
                <a:defRPr/>
              </a:pPr>
              <a:t>‹#›</a:t>
            </a:fld>
            <a:endParaRPr lang="en-US" sz="900" kern="0" dirty="0">
              <a:solidFill>
                <a:schemeClr val="accent3"/>
              </a:solidFill>
            </a:endParaRPr>
          </a:p>
        </p:txBody>
      </p:sp>
      <p:sp>
        <p:nvSpPr>
          <p:cNvPr id="8" name="Title Placeholder 19"/>
          <p:cNvSpPr>
            <a:spLocks noGrp="1"/>
          </p:cNvSpPr>
          <p:nvPr>
            <p:ph type="title" hasCustomPrompt="1"/>
          </p:nvPr>
        </p:nvSpPr>
        <p:spPr>
          <a:xfrm>
            <a:off x="465667" y="-1466"/>
            <a:ext cx="6265333" cy="1144466"/>
          </a:xfrm>
          <a:prstGeom prst="rect">
            <a:avLst/>
          </a:prstGeom>
        </p:spPr>
        <p:txBody>
          <a:bodyPr lIns="0" tIns="0" rIns="0" bIns="0" rtlCol="0" anchor="ctr">
            <a:noAutofit/>
          </a:bodyPr>
          <a:lstStyle>
            <a:lvl1pPr algn="l">
              <a:defRPr sz="2000" b="0">
                <a:solidFill>
                  <a:schemeClr val="tx2"/>
                </a:solidFill>
                <a:latin typeface="+mn-lt"/>
              </a:defRPr>
            </a:lvl1pPr>
          </a:lstStyle>
          <a:p>
            <a:r>
              <a:rPr lang="en-US" dirty="0" smtClean="0"/>
              <a:t>Click to edit Title</a:t>
            </a:r>
            <a:endParaRPr lang="en-US" dirty="0"/>
          </a:p>
        </p:txBody>
      </p:sp>
      <p:sp>
        <p:nvSpPr>
          <p:cNvPr id="12" name="Text Placeholder 11"/>
          <p:cNvSpPr>
            <a:spLocks noGrp="1"/>
          </p:cNvSpPr>
          <p:nvPr>
            <p:ph type="body" sz="quarter" idx="13" hasCustomPrompt="1"/>
          </p:nvPr>
        </p:nvSpPr>
        <p:spPr>
          <a:xfrm>
            <a:off x="258763" y="2238375"/>
            <a:ext cx="8643937" cy="4419099"/>
          </a:xfrm>
          <a:prstGeom prst="rect">
            <a:avLst/>
          </a:prstGeom>
        </p:spPr>
        <p:txBody>
          <a:bodyPr vert="horz" lIns="0" tIns="0" rIns="0" bIns="0">
            <a:normAutofit/>
          </a:bodyPr>
          <a:lstStyle>
            <a:lvl1pPr>
              <a:spcBef>
                <a:spcPts val="0"/>
              </a:spcBef>
              <a:spcAft>
                <a:spcPts val="600"/>
              </a:spcAft>
              <a:buFontTx/>
              <a:buNone/>
              <a:defRPr sz="1200" b="0" cap="none">
                <a:solidFill>
                  <a:schemeClr val="accent3"/>
                </a:solidFill>
                <a:latin typeface="+mn-lt"/>
              </a:defRPr>
            </a:lvl1pPr>
            <a:lvl2pPr marL="365760" indent="-182880">
              <a:spcBef>
                <a:spcPts val="0"/>
              </a:spcBef>
              <a:spcAft>
                <a:spcPts val="600"/>
              </a:spcAft>
              <a:buClr>
                <a:schemeClr val="accent3"/>
              </a:buClr>
              <a:buSzPct val="103000"/>
              <a:buFontTx/>
              <a:buNone/>
              <a:defRPr sz="1000" b="0" cap="none">
                <a:solidFill>
                  <a:schemeClr val="accent3"/>
                </a:solidFill>
                <a:latin typeface="+mn-lt"/>
              </a:defRPr>
            </a:lvl2pPr>
            <a:lvl3pPr marL="548640" indent="-182880">
              <a:spcBef>
                <a:spcPts val="0"/>
              </a:spcBef>
              <a:spcAft>
                <a:spcPts val="600"/>
              </a:spcAft>
              <a:buClr>
                <a:schemeClr val="accent3"/>
              </a:buClr>
              <a:buSzPct val="103000"/>
              <a:buFontTx/>
              <a:buNone/>
              <a:defRPr sz="1000" b="0" cap="none">
                <a:solidFill>
                  <a:schemeClr val="accent3"/>
                </a:solidFill>
                <a:latin typeface="+mn-lt"/>
              </a:defRPr>
            </a:lvl3pPr>
            <a:lvl4pPr marL="731520" indent="-182880">
              <a:spcBef>
                <a:spcPts val="0"/>
              </a:spcBef>
              <a:spcAft>
                <a:spcPts val="600"/>
              </a:spcAft>
              <a:buClr>
                <a:schemeClr val="accent3"/>
              </a:buClr>
              <a:buSzPct val="103000"/>
              <a:buFontTx/>
              <a:buNone/>
              <a:defRPr sz="1000" b="0" cap="none">
                <a:solidFill>
                  <a:schemeClr val="accent3"/>
                </a:solidFill>
                <a:latin typeface="+mn-lt"/>
              </a:defRPr>
            </a:lvl4pPr>
            <a:lvl5pPr marL="914400" indent="-182880">
              <a:spcBef>
                <a:spcPts val="0"/>
              </a:spcBef>
              <a:spcAft>
                <a:spcPts val="600"/>
              </a:spcAft>
              <a:buClr>
                <a:schemeClr val="accent3"/>
              </a:buClr>
              <a:buSzPct val="103000"/>
              <a:buFontTx/>
              <a:buNone/>
              <a:defRPr sz="1000" b="0" cap="none">
                <a:solidFill>
                  <a:schemeClr val="accent3"/>
                </a:solidFill>
                <a:latin typeface="+mn-lt"/>
              </a:defRPr>
            </a:lvl5pPr>
          </a:lstStyle>
          <a:p>
            <a:pPr lvl="0"/>
            <a:r>
              <a:rPr lang="en-US" dirty="0" smtClean="0"/>
              <a:t>Click to edit Body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2" hasCustomPrompt="1"/>
          </p:nvPr>
        </p:nvSpPr>
        <p:spPr>
          <a:xfrm>
            <a:off x="258763" y="1322955"/>
            <a:ext cx="8643937" cy="731520"/>
          </a:xfrm>
          <a:prstGeom prst="rect">
            <a:avLst/>
          </a:prstGeom>
        </p:spPr>
        <p:txBody>
          <a:bodyPr vert="horz" lIns="0" tIns="0" rIns="0" bIns="0">
            <a:noAutofit/>
          </a:bodyPr>
          <a:lstStyle>
            <a:lvl1pPr indent="0">
              <a:spcBef>
                <a:spcPts val="0"/>
              </a:spcBef>
              <a:spcAft>
                <a:spcPts val="600"/>
              </a:spcAft>
              <a:defRPr sz="1400" b="0" cap="none">
                <a:solidFill>
                  <a:schemeClr val="tx2"/>
                </a:solidFill>
                <a:latin typeface="+mn-lt"/>
              </a:defRPr>
            </a:lvl1pPr>
            <a:lvl2pPr marL="365760" indent="-182880">
              <a:spcBef>
                <a:spcPts val="0"/>
              </a:spcBef>
              <a:spcAft>
                <a:spcPts val="600"/>
              </a:spcAft>
              <a:buClr>
                <a:schemeClr val="accent3"/>
              </a:buClr>
              <a:buFontTx/>
              <a:buNone/>
              <a:defRPr sz="1400" b="0" cap="none">
                <a:solidFill>
                  <a:schemeClr val="tx2"/>
                </a:solidFill>
              </a:defRPr>
            </a:lvl2pPr>
            <a:lvl3pPr marL="548640" indent="-182880">
              <a:spcBef>
                <a:spcPts val="0"/>
              </a:spcBef>
              <a:spcAft>
                <a:spcPts val="600"/>
              </a:spcAft>
              <a:buClr>
                <a:schemeClr val="accent3"/>
              </a:buClr>
              <a:buFont typeface="Wingdings" charset="2"/>
              <a:buChar char="§"/>
              <a:defRPr sz="1000" b="0" cap="none">
                <a:solidFill>
                  <a:schemeClr val="tx2"/>
                </a:solidFill>
              </a:defRPr>
            </a:lvl3pPr>
            <a:lvl4pPr>
              <a:spcBef>
                <a:spcPts val="0"/>
              </a:spcBef>
              <a:spcAft>
                <a:spcPts val="300"/>
              </a:spcAft>
              <a:defRPr sz="1400" b="0" cap="none">
                <a:solidFill>
                  <a:schemeClr val="tx2"/>
                </a:solidFill>
              </a:defRPr>
            </a:lvl4pPr>
            <a:lvl5pPr>
              <a:spcBef>
                <a:spcPts val="0"/>
              </a:spcBef>
              <a:spcAft>
                <a:spcPts val="300"/>
              </a:spcAft>
              <a:defRPr sz="1400" b="0" cap="none">
                <a:solidFill>
                  <a:schemeClr val="tx2"/>
                </a:solidFill>
              </a:defRPr>
            </a:lvl5pPr>
          </a:lstStyle>
          <a:p>
            <a:pPr lvl="0"/>
            <a:r>
              <a:rPr lang="en-US" dirty="0" smtClean="0"/>
              <a:t>Click to edit Introduction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erior - Basic Bullets">
    <p:spTree>
      <p:nvGrpSpPr>
        <p:cNvPr id="1" name=""/>
        <p:cNvGrpSpPr/>
        <p:nvPr/>
      </p:nvGrpSpPr>
      <p:grpSpPr>
        <a:xfrm>
          <a:off x="0" y="0"/>
          <a:ext cx="0" cy="0"/>
          <a:chOff x="0" y="0"/>
          <a:chExt cx="0" cy="0"/>
        </a:xfrm>
      </p:grpSpPr>
      <p:pic>
        <p:nvPicPr>
          <p:cNvPr id="9" name="Picture 8" descr="PPT_NewBrand_SlideArt_C1_Interior.jpg"/>
          <p:cNvPicPr>
            <a:picLocks noChangeAspect="1"/>
          </p:cNvPicPr>
          <p:nvPr/>
        </p:nvPicPr>
        <p:blipFill>
          <a:blip r:embed="rId2"/>
          <a:stretch>
            <a:fillRect/>
          </a:stretch>
        </p:blipFill>
        <p:spPr>
          <a:xfrm>
            <a:off x="0" y="0"/>
            <a:ext cx="9144000" cy="1143000"/>
          </a:xfrm>
          <a:prstGeom prst="rect">
            <a:avLst/>
          </a:prstGeom>
        </p:spPr>
      </p:pic>
      <p:sp>
        <p:nvSpPr>
          <p:cNvPr id="11" name="Title Placeholder 19"/>
          <p:cNvSpPr>
            <a:spLocks noGrp="1"/>
          </p:cNvSpPr>
          <p:nvPr>
            <p:ph type="title" hasCustomPrompt="1"/>
          </p:nvPr>
        </p:nvSpPr>
        <p:spPr>
          <a:xfrm>
            <a:off x="465667" y="-1466"/>
            <a:ext cx="6265333" cy="1144466"/>
          </a:xfrm>
          <a:prstGeom prst="rect">
            <a:avLst/>
          </a:prstGeom>
        </p:spPr>
        <p:txBody>
          <a:bodyPr lIns="0" tIns="0" rIns="0" bIns="0" rtlCol="0" anchor="ctr">
            <a:noAutofit/>
          </a:bodyPr>
          <a:lstStyle>
            <a:lvl1pPr algn="l">
              <a:defRPr sz="2000" b="0">
                <a:solidFill>
                  <a:schemeClr val="tx2"/>
                </a:solidFill>
                <a:latin typeface="+mn-lt"/>
              </a:defRPr>
            </a:lvl1pPr>
          </a:lstStyle>
          <a:p>
            <a:r>
              <a:rPr lang="en-US" dirty="0" smtClean="0"/>
              <a:t>Click to edit Title</a:t>
            </a:r>
            <a:endParaRPr lang="en-US" dirty="0"/>
          </a:p>
        </p:txBody>
      </p:sp>
      <p:sp>
        <p:nvSpPr>
          <p:cNvPr id="12" name="Slide Number Placeholder 4"/>
          <p:cNvSpPr txBox="1">
            <a:spLocks/>
          </p:cNvSpPr>
          <p:nvPr/>
        </p:nvSpPr>
        <p:spPr>
          <a:xfrm>
            <a:off x="6597651" y="873125"/>
            <a:ext cx="2166852" cy="206375"/>
          </a:xfrm>
          <a:prstGeom prst="rect">
            <a:avLst/>
          </a:prstGeom>
        </p:spPr>
        <p:txBody>
          <a:bodyPr lIns="0" tIns="0" rIns="0" bIns="0" anchor="ctr">
            <a:prstTxWarp prst="textNoShape">
              <a:avLst/>
            </a:prstTxWarp>
          </a:bodyPr>
          <a:lstStyle/>
          <a:p>
            <a:pPr algn="r" defTabSz="455613">
              <a:defRPr/>
            </a:pPr>
            <a:r>
              <a:rPr lang="en-US" sz="900" kern="0" dirty="0" smtClean="0">
                <a:solidFill>
                  <a:schemeClr val="accent3"/>
                </a:solidFill>
              </a:rPr>
              <a:t>Slide </a:t>
            </a:r>
            <a:fld id="{BFF31F1E-BF75-2E47-B9E7-8EBE58336795}" type="slidenum">
              <a:rPr lang="en-US" sz="900" kern="0" smtClean="0">
                <a:solidFill>
                  <a:schemeClr val="accent3"/>
                </a:solidFill>
              </a:rPr>
              <a:pPr algn="r" defTabSz="455613">
                <a:defRPr/>
              </a:pPr>
              <a:t>‹#›</a:t>
            </a:fld>
            <a:endParaRPr lang="en-US" sz="900" kern="0" dirty="0">
              <a:solidFill>
                <a:schemeClr val="accent3"/>
              </a:solidFill>
            </a:endParaRPr>
          </a:p>
        </p:txBody>
      </p:sp>
      <p:sp>
        <p:nvSpPr>
          <p:cNvPr id="10" name="Text Placeholder 11"/>
          <p:cNvSpPr>
            <a:spLocks noGrp="1"/>
          </p:cNvSpPr>
          <p:nvPr>
            <p:ph type="body" sz="quarter" idx="13" hasCustomPrompt="1"/>
          </p:nvPr>
        </p:nvSpPr>
        <p:spPr>
          <a:xfrm>
            <a:off x="258763" y="2238375"/>
            <a:ext cx="8643937" cy="4419099"/>
          </a:xfrm>
          <a:prstGeom prst="rect">
            <a:avLst/>
          </a:prstGeom>
        </p:spPr>
        <p:txBody>
          <a:bodyPr vert="horz" lIns="0" tIns="0" rIns="0" bIns="0">
            <a:normAutofit/>
          </a:bodyPr>
          <a:lstStyle>
            <a:lvl1pPr marL="365760" indent="-182880">
              <a:spcBef>
                <a:spcPts val="0"/>
              </a:spcBef>
              <a:spcAft>
                <a:spcPts val="600"/>
              </a:spcAft>
              <a:buClr>
                <a:schemeClr val="accent3"/>
              </a:buClr>
              <a:buFont typeface="Wingdings" charset="2"/>
              <a:buChar char="§"/>
              <a:defRPr sz="1200" b="0" cap="none">
                <a:solidFill>
                  <a:schemeClr val="accent3"/>
                </a:solidFill>
                <a:latin typeface="+mn-lt"/>
              </a:defRPr>
            </a:lvl1pPr>
            <a:lvl2pPr marL="548640" indent="-182880">
              <a:spcBef>
                <a:spcPts val="0"/>
              </a:spcBef>
              <a:spcAft>
                <a:spcPts val="600"/>
              </a:spcAft>
              <a:buClr>
                <a:schemeClr val="accent3"/>
              </a:buClr>
              <a:buSzPct val="103000"/>
              <a:buFont typeface="Wingdings" charset="2"/>
              <a:buChar char="§"/>
              <a:defRPr sz="1000" b="0" cap="none">
                <a:solidFill>
                  <a:schemeClr val="accent3"/>
                </a:solidFill>
                <a:latin typeface="+mn-lt"/>
              </a:defRPr>
            </a:lvl2pPr>
            <a:lvl3pPr marL="731520" indent="-182880">
              <a:spcBef>
                <a:spcPts val="0"/>
              </a:spcBef>
              <a:spcAft>
                <a:spcPts val="600"/>
              </a:spcAft>
              <a:buClr>
                <a:schemeClr val="accent3"/>
              </a:buClr>
              <a:buSzPct val="103000"/>
              <a:buFont typeface="Wingdings" charset="2"/>
              <a:buChar char="§"/>
              <a:defRPr sz="1000" b="0" cap="none">
                <a:solidFill>
                  <a:schemeClr val="accent3"/>
                </a:solidFill>
                <a:latin typeface="+mn-lt"/>
              </a:defRPr>
            </a:lvl3pPr>
            <a:lvl4pPr marL="914400" indent="-182880">
              <a:spcBef>
                <a:spcPts val="0"/>
              </a:spcBef>
              <a:spcAft>
                <a:spcPts val="600"/>
              </a:spcAft>
              <a:buClr>
                <a:schemeClr val="accent3"/>
              </a:buClr>
              <a:buSzPct val="103000"/>
              <a:buFont typeface="Wingdings" charset="2"/>
              <a:buChar char="§"/>
              <a:defRPr sz="1000" b="0" cap="none">
                <a:solidFill>
                  <a:schemeClr val="accent3"/>
                </a:solidFill>
                <a:latin typeface="+mn-lt"/>
              </a:defRPr>
            </a:lvl4pPr>
            <a:lvl5pPr marL="1097280" indent="-182880">
              <a:spcBef>
                <a:spcPts val="0"/>
              </a:spcBef>
              <a:spcAft>
                <a:spcPts val="600"/>
              </a:spcAft>
              <a:buClr>
                <a:schemeClr val="accent3"/>
              </a:buClr>
              <a:buSzPct val="103000"/>
              <a:buFont typeface="Wingdings" charset="2"/>
              <a:buChar char="§"/>
              <a:defRPr sz="1000" b="0" cap="none">
                <a:solidFill>
                  <a:schemeClr val="accent3"/>
                </a:solidFill>
                <a:latin typeface="+mn-lt"/>
              </a:defRPr>
            </a:lvl5pPr>
          </a:lstStyle>
          <a:p>
            <a:pPr lvl="0"/>
            <a:r>
              <a:rPr lang="en-US" dirty="0" smtClean="0"/>
              <a:t>Click to edit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2" hasCustomPrompt="1"/>
          </p:nvPr>
        </p:nvSpPr>
        <p:spPr>
          <a:xfrm>
            <a:off x="258763" y="1322955"/>
            <a:ext cx="8643937" cy="731520"/>
          </a:xfrm>
          <a:prstGeom prst="rect">
            <a:avLst/>
          </a:prstGeom>
        </p:spPr>
        <p:txBody>
          <a:bodyPr vert="horz" lIns="0" tIns="0" rIns="0" bIns="0">
            <a:noAutofit/>
          </a:bodyPr>
          <a:lstStyle>
            <a:lvl1pPr>
              <a:spcBef>
                <a:spcPts val="0"/>
              </a:spcBef>
              <a:spcAft>
                <a:spcPts val="600"/>
              </a:spcAft>
              <a:defRPr sz="1400" b="0" cap="none">
                <a:solidFill>
                  <a:schemeClr val="tx2"/>
                </a:solidFill>
                <a:latin typeface="+mn-lt"/>
              </a:defRPr>
            </a:lvl1pPr>
            <a:lvl2pPr marL="365760" indent="-182880">
              <a:spcBef>
                <a:spcPts val="0"/>
              </a:spcBef>
              <a:spcAft>
                <a:spcPts val="600"/>
              </a:spcAft>
              <a:buClr>
                <a:schemeClr val="accent3"/>
              </a:buClr>
              <a:buFont typeface="Wingdings" charset="2"/>
              <a:buChar char="§"/>
              <a:defRPr sz="1200" b="0" cap="none">
                <a:solidFill>
                  <a:schemeClr val="tx2"/>
                </a:solidFill>
              </a:defRPr>
            </a:lvl2pPr>
            <a:lvl3pPr marL="548640" indent="-182880">
              <a:spcBef>
                <a:spcPts val="0"/>
              </a:spcBef>
              <a:spcAft>
                <a:spcPts val="600"/>
              </a:spcAft>
              <a:buClr>
                <a:schemeClr val="accent3"/>
              </a:buClr>
              <a:buFont typeface="Wingdings" charset="2"/>
              <a:buChar char="§"/>
              <a:defRPr sz="1000" b="0" cap="none">
                <a:solidFill>
                  <a:schemeClr val="tx2"/>
                </a:solidFill>
              </a:defRPr>
            </a:lvl3pPr>
            <a:lvl4pPr>
              <a:spcBef>
                <a:spcPts val="0"/>
              </a:spcBef>
              <a:spcAft>
                <a:spcPts val="300"/>
              </a:spcAft>
              <a:defRPr sz="1400" b="0" cap="none">
                <a:solidFill>
                  <a:schemeClr val="tx2"/>
                </a:solidFill>
              </a:defRPr>
            </a:lvl4pPr>
            <a:lvl5pPr>
              <a:spcBef>
                <a:spcPts val="0"/>
              </a:spcBef>
              <a:spcAft>
                <a:spcPts val="300"/>
              </a:spcAft>
              <a:defRPr sz="1400" b="0" cap="none">
                <a:solidFill>
                  <a:schemeClr val="tx2"/>
                </a:solidFill>
              </a:defRPr>
            </a:lvl5pPr>
          </a:lstStyle>
          <a:p>
            <a:pPr lvl="0"/>
            <a:r>
              <a:rPr lang="en-US" dirty="0" smtClean="0"/>
              <a:t>Click to edit 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r" defTabSz="455613" rtl="0" eaLnBrk="1" fontAlgn="base" hangingPunct="1">
        <a:spcBef>
          <a:spcPct val="0"/>
        </a:spcBef>
        <a:spcAft>
          <a:spcPct val="0"/>
        </a:spcAft>
        <a:defRPr sz="3200" b="1" kern="1200">
          <a:solidFill>
            <a:schemeClr val="bg1"/>
          </a:solidFill>
          <a:latin typeface="Arial Bold"/>
          <a:ea typeface="ＭＳ Ｐゴシック" pitchFamily="-65" charset="-128"/>
          <a:cs typeface="Arial Bold"/>
        </a:defRPr>
      </a:lvl1pPr>
      <a:lvl2pPr algn="r" defTabSz="455613" rtl="0" eaLnBrk="1" fontAlgn="base" hangingPunct="1">
        <a:spcBef>
          <a:spcPct val="0"/>
        </a:spcBef>
        <a:spcAft>
          <a:spcPct val="0"/>
        </a:spcAft>
        <a:defRPr sz="3200" b="1">
          <a:solidFill>
            <a:schemeClr val="bg1"/>
          </a:solidFill>
          <a:latin typeface="Arial Bold" pitchFamily="-65" charset="0"/>
          <a:ea typeface="ＭＳ Ｐゴシック" pitchFamily="-65" charset="-128"/>
          <a:cs typeface="Arial Bold" pitchFamily="34" charset="0"/>
        </a:defRPr>
      </a:lvl2pPr>
      <a:lvl3pPr algn="r" defTabSz="455613" rtl="0" eaLnBrk="1" fontAlgn="base" hangingPunct="1">
        <a:spcBef>
          <a:spcPct val="0"/>
        </a:spcBef>
        <a:spcAft>
          <a:spcPct val="0"/>
        </a:spcAft>
        <a:defRPr sz="3200" b="1">
          <a:solidFill>
            <a:schemeClr val="bg1"/>
          </a:solidFill>
          <a:latin typeface="Arial Bold" pitchFamily="-65" charset="0"/>
          <a:ea typeface="ＭＳ Ｐゴシック" pitchFamily="-65" charset="-128"/>
          <a:cs typeface="Arial Bold" pitchFamily="34" charset="0"/>
        </a:defRPr>
      </a:lvl3pPr>
      <a:lvl4pPr algn="r" defTabSz="455613" rtl="0" eaLnBrk="1" fontAlgn="base" hangingPunct="1">
        <a:spcBef>
          <a:spcPct val="0"/>
        </a:spcBef>
        <a:spcAft>
          <a:spcPct val="0"/>
        </a:spcAft>
        <a:defRPr sz="3200" b="1">
          <a:solidFill>
            <a:schemeClr val="bg1"/>
          </a:solidFill>
          <a:latin typeface="Arial Bold" pitchFamily="-65" charset="0"/>
          <a:ea typeface="ＭＳ Ｐゴシック" pitchFamily="-65" charset="-128"/>
          <a:cs typeface="Arial Bold" pitchFamily="34" charset="0"/>
        </a:defRPr>
      </a:lvl4pPr>
      <a:lvl5pPr algn="r" defTabSz="455613" rtl="0" eaLnBrk="1" fontAlgn="base" hangingPunct="1">
        <a:spcBef>
          <a:spcPct val="0"/>
        </a:spcBef>
        <a:spcAft>
          <a:spcPct val="0"/>
        </a:spcAft>
        <a:defRPr sz="3200" b="1">
          <a:solidFill>
            <a:schemeClr val="bg1"/>
          </a:solidFill>
          <a:latin typeface="Arial Bold" pitchFamily="-65" charset="0"/>
          <a:ea typeface="ＭＳ Ｐゴシック" pitchFamily="-65" charset="-128"/>
          <a:cs typeface="Arial Bold" pitchFamily="34" charset="0"/>
        </a:defRPr>
      </a:lvl5pPr>
      <a:lvl6pPr marL="457200" algn="l" defTabSz="455613" rtl="0" eaLnBrk="1" fontAlgn="base" hangingPunct="1">
        <a:spcBef>
          <a:spcPct val="0"/>
        </a:spcBef>
        <a:spcAft>
          <a:spcPct val="0"/>
        </a:spcAft>
        <a:defRPr sz="3000" b="1">
          <a:solidFill>
            <a:schemeClr val="tx2"/>
          </a:solidFill>
          <a:latin typeface="Arial Bold" pitchFamily="-65" charset="0"/>
          <a:ea typeface="ＭＳ Ｐゴシック" pitchFamily="-65" charset="-128"/>
        </a:defRPr>
      </a:lvl6pPr>
      <a:lvl7pPr marL="914400" algn="l" defTabSz="455613" rtl="0" eaLnBrk="1" fontAlgn="base" hangingPunct="1">
        <a:spcBef>
          <a:spcPct val="0"/>
        </a:spcBef>
        <a:spcAft>
          <a:spcPct val="0"/>
        </a:spcAft>
        <a:defRPr sz="3000" b="1">
          <a:solidFill>
            <a:schemeClr val="tx2"/>
          </a:solidFill>
          <a:latin typeface="Arial Bold" pitchFamily="-65" charset="0"/>
          <a:ea typeface="ＭＳ Ｐゴシック" pitchFamily="-65" charset="-128"/>
        </a:defRPr>
      </a:lvl7pPr>
      <a:lvl8pPr marL="1371600" algn="l" defTabSz="455613" rtl="0" eaLnBrk="1" fontAlgn="base" hangingPunct="1">
        <a:spcBef>
          <a:spcPct val="0"/>
        </a:spcBef>
        <a:spcAft>
          <a:spcPct val="0"/>
        </a:spcAft>
        <a:defRPr sz="3000" b="1">
          <a:solidFill>
            <a:schemeClr val="tx2"/>
          </a:solidFill>
          <a:latin typeface="Arial Bold" pitchFamily="-65" charset="0"/>
          <a:ea typeface="ＭＳ Ｐゴシック" pitchFamily="-65" charset="-128"/>
        </a:defRPr>
      </a:lvl8pPr>
      <a:lvl9pPr marL="1828800" algn="l" defTabSz="455613" rtl="0" eaLnBrk="1" fontAlgn="base" hangingPunct="1">
        <a:spcBef>
          <a:spcPct val="0"/>
        </a:spcBef>
        <a:spcAft>
          <a:spcPct val="0"/>
        </a:spcAft>
        <a:defRPr sz="3000" b="1">
          <a:solidFill>
            <a:schemeClr val="tx2"/>
          </a:solidFill>
          <a:latin typeface="Arial Bold" pitchFamily="-65" charset="0"/>
          <a:ea typeface="ＭＳ Ｐゴシック" pitchFamily="-65" charset="-128"/>
        </a:defRPr>
      </a:lvl9pPr>
    </p:titleStyle>
    <p:bodyStyle>
      <a:lvl1pPr algn="l" defTabSz="455613" rtl="0" eaLnBrk="1" fontAlgn="base" hangingPunct="1">
        <a:spcBef>
          <a:spcPts val="2000"/>
        </a:spcBef>
        <a:spcAft>
          <a:spcPct val="0"/>
        </a:spcAft>
        <a:buFont typeface="Arial" pitchFamily="34" charset="0"/>
        <a:defRPr sz="2200" b="1" kern="1200" cap="all">
          <a:solidFill>
            <a:schemeClr val="accent1"/>
          </a:solidFill>
          <a:latin typeface="Arial Bold"/>
          <a:ea typeface="ＭＳ Ｐゴシック" pitchFamily="-65" charset="-128"/>
          <a:cs typeface="Arial Bold"/>
        </a:defRPr>
      </a:lvl1pPr>
      <a:lvl2pPr marL="284163" indent="-284163" algn="l" defTabSz="455613" rtl="0" eaLnBrk="1" fontAlgn="base" hangingPunct="1">
        <a:spcBef>
          <a:spcPct val="20000"/>
        </a:spcBef>
        <a:spcAft>
          <a:spcPct val="0"/>
        </a:spcAft>
        <a:buClr>
          <a:srgbClr val="002D46"/>
        </a:buClr>
        <a:buSzPct val="103000"/>
        <a:buFont typeface="Arial Black" pitchFamily="34" charset="0"/>
        <a:defRPr sz="2000" kern="1200">
          <a:solidFill>
            <a:schemeClr val="accent2"/>
          </a:solidFill>
          <a:latin typeface="+mn-lt"/>
          <a:ea typeface="ＭＳ Ｐゴシック" pitchFamily="-65" charset="-128"/>
          <a:cs typeface="ＭＳ Ｐゴシック"/>
        </a:defRPr>
      </a:lvl2pPr>
      <a:lvl3pPr marL="455613" indent="-227013" algn="l" defTabSz="455613" rtl="0" eaLnBrk="1" fontAlgn="base" hangingPunct="1">
        <a:spcBef>
          <a:spcPts val="800"/>
        </a:spcBef>
        <a:spcAft>
          <a:spcPts val="800"/>
        </a:spcAft>
        <a:buClr>
          <a:srgbClr val="002D46"/>
        </a:buClr>
        <a:buSzPct val="103000"/>
        <a:buFont typeface="Arial Black" pitchFamily="34" charset="0"/>
        <a:buChar char="›"/>
        <a:defRPr kern="1200">
          <a:solidFill>
            <a:schemeClr val="accent2"/>
          </a:solidFill>
          <a:latin typeface="+mn-lt"/>
          <a:ea typeface="ＭＳ Ｐゴシック" pitchFamily="-65" charset="-128"/>
          <a:cs typeface="ＭＳ Ｐゴシック"/>
        </a:defRPr>
      </a:lvl3pPr>
      <a:lvl4pPr marL="798513" indent="-227013" algn="l" defTabSz="455613" rtl="0" eaLnBrk="1" fontAlgn="base" hangingPunct="1">
        <a:spcBef>
          <a:spcPct val="0"/>
        </a:spcBef>
        <a:spcAft>
          <a:spcPts val="300"/>
        </a:spcAft>
        <a:buClr>
          <a:srgbClr val="002D46"/>
        </a:buClr>
        <a:buFont typeface="Arial Black" pitchFamily="34" charset="0"/>
        <a:buChar char="›"/>
        <a:defRPr sz="1600" kern="1200">
          <a:solidFill>
            <a:schemeClr val="accent2"/>
          </a:solidFill>
          <a:latin typeface="+mn-lt"/>
          <a:ea typeface="ＭＳ Ｐゴシック" pitchFamily="-65" charset="-128"/>
          <a:cs typeface="ＭＳ Ｐゴシック"/>
        </a:defRPr>
      </a:lvl4pPr>
      <a:lvl5pPr marL="1141413" indent="-227013" algn="l" defTabSz="455613" rtl="0" eaLnBrk="1" fontAlgn="base" hangingPunct="1">
        <a:spcBef>
          <a:spcPct val="20000"/>
        </a:spcBef>
        <a:spcAft>
          <a:spcPts val="300"/>
        </a:spcAft>
        <a:buClr>
          <a:srgbClr val="002D46"/>
        </a:buClr>
        <a:buFont typeface="Arial Black" pitchFamily="34" charset="0"/>
        <a:buChar char="›"/>
        <a:defRPr sz="1400" kern="1200">
          <a:solidFill>
            <a:schemeClr val="accent2"/>
          </a:solidFill>
          <a:latin typeface="+mn-lt"/>
          <a:ea typeface="ＭＳ Ｐゴシック" pitchFamily="-65" charset="-128"/>
          <a:cs typeface="ＭＳ Ｐゴシック"/>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743200"/>
            <a:ext cx="6286501" cy="1545672"/>
          </a:xfrm>
        </p:spPr>
        <p:txBody>
          <a:bodyPr>
            <a:normAutofit/>
          </a:bodyPr>
          <a:lstStyle/>
          <a:p>
            <a:r>
              <a:rPr lang="en-US" dirty="0" smtClean="0">
                <a:latin typeface="Calibri" panose="020F0502020204030204" pitchFamily="34" charset="0"/>
                <a:cs typeface="Calibri" panose="020F0502020204030204" pitchFamily="34" charset="0"/>
              </a:rPr>
              <a:t>Big Opportunities in KC HCIT</a:t>
            </a:r>
            <a:br>
              <a:rPr lang="en-US" dirty="0" smtClean="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 </a:t>
            </a:r>
            <a:r>
              <a:rPr lang="en-US" sz="2000" dirty="0" smtClean="0">
                <a:latin typeface="Calibri" panose="020F0502020204030204" pitchFamily="34" charset="0"/>
                <a:cs typeface="Calibri" panose="020F0502020204030204" pitchFamily="34" charset="0"/>
              </a:rPr>
              <a:t>Ashley </a:t>
            </a:r>
            <a:r>
              <a:rPr lang="en-US" sz="2000" dirty="0" err="1" smtClean="0">
                <a:latin typeface="Calibri" panose="020F0502020204030204" pitchFamily="34" charset="0"/>
                <a:cs typeface="Calibri" panose="020F0502020204030204" pitchFamily="34" charset="0"/>
              </a:rPr>
              <a:t>Prahler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3636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IT Labor Force</a:t>
            </a:r>
            <a:endParaRPr lang="en-US" dirty="0">
              <a:solidFill>
                <a:schemeClr val="accent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53285545"/>
              </p:ext>
            </p:extLst>
          </p:nvPr>
        </p:nvGraphicFramePr>
        <p:xfrm>
          <a:off x="228600" y="1287755"/>
          <a:ext cx="8762999" cy="5417847"/>
        </p:xfrm>
        <a:graphic>
          <a:graphicData uri="http://schemas.openxmlformats.org/drawingml/2006/table">
            <a:tbl>
              <a:tblPr bandRow="1"/>
              <a:tblGrid>
                <a:gridCol w="5638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76399">
                  <a:extLst>
                    <a:ext uri="{9D8B030D-6E8A-4147-A177-3AD203B41FA5}">
                      <a16:colId xmlns:a16="http://schemas.microsoft.com/office/drawing/2014/main" val="20002"/>
                    </a:ext>
                  </a:extLst>
                </a:gridCol>
              </a:tblGrid>
              <a:tr h="549469">
                <a:tc>
                  <a:txBody>
                    <a:bodyPr/>
                    <a:lstStyle/>
                    <a:p>
                      <a:pPr algn="ctr" fontAlgn="ctr"/>
                      <a:r>
                        <a:rPr lang="en-US" sz="2000" b="1" i="0" u="none" strike="noStrike" dirty="0">
                          <a:solidFill>
                            <a:srgbClr val="FFFFFF"/>
                          </a:solidFill>
                          <a:effectLst/>
                          <a:latin typeface="Century Gothic"/>
                          <a:cs typeface="Century Gothic"/>
                        </a:rPr>
                        <a:t>IT Labor Force</a:t>
                      </a:r>
                    </a:p>
                  </a:txBody>
                  <a:tcPr marR="9525" marT="9525" marB="0" anchor="ctr">
                    <a:lnL w="3175" cap="flat" cmpd="sng" algn="ctr">
                      <a:solidFill>
                        <a:srgbClr val="666666"/>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smtClean="0">
                          <a:solidFill>
                            <a:srgbClr val="FFFFFF"/>
                          </a:solidFill>
                          <a:effectLst/>
                          <a:latin typeface="Century Gothic"/>
                          <a:cs typeface="Century Gothic"/>
                        </a:rPr>
                        <a:t>Number of Workers</a:t>
                      </a:r>
                      <a:endParaRPr lang="en-US" sz="1200" b="1" i="0" u="none" strike="noStrike" dirty="0">
                        <a:solidFill>
                          <a:srgbClr val="FFFFFF"/>
                        </a:solidFill>
                        <a:effectLst/>
                        <a:latin typeface="Century Gothic"/>
                        <a:cs typeface="Century Gothic"/>
                      </a:endParaRPr>
                    </a:p>
                  </a:txBody>
                  <a:tcPr marL="9525" marR="9525" marT="9525"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rgbClr val="FFFFFF"/>
                          </a:solidFill>
                          <a:effectLst/>
                          <a:latin typeface="Century Gothic"/>
                          <a:cs typeface="Century Gothic"/>
                        </a:rPr>
                        <a:t>Unemployment Rate</a:t>
                      </a:r>
                      <a:br>
                        <a:rPr lang="en-US" sz="1200" b="1" i="0" u="none" strike="noStrike" dirty="0">
                          <a:solidFill>
                            <a:srgbClr val="FFFFFF"/>
                          </a:solidFill>
                          <a:effectLst/>
                          <a:latin typeface="Century Gothic"/>
                          <a:cs typeface="Century Gothic"/>
                        </a:rPr>
                      </a:br>
                      <a:r>
                        <a:rPr lang="en-US" sz="1200" b="1" i="0" u="none" strike="noStrike" dirty="0">
                          <a:solidFill>
                            <a:schemeClr val="bg1"/>
                          </a:solidFill>
                          <a:effectLst/>
                          <a:latin typeface="Century Gothic"/>
                          <a:cs typeface="Century Gothic"/>
                        </a:rPr>
                        <a:t>(</a:t>
                      </a:r>
                      <a:r>
                        <a:rPr lang="en-US" sz="1200" b="1" i="0" u="none" strike="noStrike" dirty="0" smtClean="0">
                          <a:solidFill>
                            <a:schemeClr val="bg1"/>
                          </a:solidFill>
                          <a:effectLst/>
                          <a:latin typeface="Century Gothic"/>
                          <a:cs typeface="Century Gothic"/>
                        </a:rPr>
                        <a:t>Q1 2017)</a:t>
                      </a:r>
                      <a:endParaRPr lang="en-US" sz="1200" b="1" i="0" u="none" strike="noStrike" dirty="0">
                        <a:solidFill>
                          <a:schemeClr val="bg1"/>
                        </a:solidFill>
                        <a:effectLst/>
                        <a:latin typeface="Century Gothic"/>
                        <a:cs typeface="Century Gothic"/>
                      </a:endParaRP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44845">
                <a:tc>
                  <a:txBody>
                    <a:bodyPr/>
                    <a:lstStyle/>
                    <a:p>
                      <a:pPr algn="l" rtl="0" fontAlgn="ctr"/>
                      <a:r>
                        <a:rPr lang="en-US" sz="1200" b="0" i="0" u="none" strike="noStrike">
                          <a:solidFill>
                            <a:srgbClr val="666666"/>
                          </a:solidFill>
                          <a:effectLst/>
                          <a:latin typeface="Arial"/>
                        </a:rPr>
                        <a:t>Computer and Information Systems Managers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666666"/>
                          </a:solidFill>
                          <a:effectLst/>
                          <a:latin typeface="Arial"/>
                        </a:rPr>
                        <a:t>318,880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666666"/>
                          </a:solidFill>
                          <a:effectLst/>
                          <a:latin typeface="Arial"/>
                        </a:rPr>
                        <a:t>1.80%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4845">
                <a:tc>
                  <a:txBody>
                    <a:bodyPr/>
                    <a:lstStyle/>
                    <a:p>
                      <a:pPr algn="l" rtl="0" fontAlgn="ctr"/>
                      <a:r>
                        <a:rPr lang="en-US" sz="1200" b="0" i="0" u="none" strike="noStrike">
                          <a:solidFill>
                            <a:srgbClr val="666666"/>
                          </a:solidFill>
                          <a:effectLst/>
                          <a:latin typeface="Arial"/>
                        </a:rPr>
                        <a:t>Computer Network Architects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200" b="0" i="0" u="none" strike="noStrike">
                          <a:solidFill>
                            <a:srgbClr val="666666"/>
                          </a:solidFill>
                          <a:effectLst/>
                          <a:latin typeface="Arial"/>
                        </a:rPr>
                        <a:t>134,170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200" b="0" i="0" u="none" strike="noStrike">
                          <a:solidFill>
                            <a:srgbClr val="666666"/>
                          </a:solidFill>
                          <a:effectLst/>
                          <a:latin typeface="Arial"/>
                        </a:rPr>
                        <a:t>2.60%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244845">
                <a:tc>
                  <a:txBody>
                    <a:bodyPr/>
                    <a:lstStyle/>
                    <a:p>
                      <a:pPr algn="l" rtl="0" fontAlgn="ctr"/>
                      <a:r>
                        <a:rPr lang="en-US" sz="1200" b="0" i="0" u="none" strike="noStrike">
                          <a:solidFill>
                            <a:srgbClr val="666666"/>
                          </a:solidFill>
                          <a:effectLst/>
                          <a:latin typeface="Arial"/>
                        </a:rPr>
                        <a:t>Computer Network Support Specialists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666666"/>
                          </a:solidFill>
                          <a:effectLst/>
                          <a:latin typeface="Arial"/>
                        </a:rPr>
                        <a:t>167,050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666666"/>
                          </a:solidFill>
                          <a:effectLst/>
                          <a:latin typeface="Arial"/>
                        </a:rPr>
                        <a:t>3.60%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4845">
                <a:tc>
                  <a:txBody>
                    <a:bodyPr/>
                    <a:lstStyle/>
                    <a:p>
                      <a:pPr algn="l" rtl="0" fontAlgn="ctr"/>
                      <a:r>
                        <a:rPr lang="en-US" sz="1200" b="0" i="0" u="none" strike="noStrike" dirty="0">
                          <a:solidFill>
                            <a:srgbClr val="666666"/>
                          </a:solidFill>
                          <a:effectLst/>
                          <a:latin typeface="Arial"/>
                        </a:rPr>
                        <a:t>Computer Occupations, All Other (QA, BI, Project Managers, etc.)</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200" b="0" i="0" u="none" strike="noStrike">
                          <a:solidFill>
                            <a:srgbClr val="666666"/>
                          </a:solidFill>
                          <a:effectLst/>
                          <a:latin typeface="Arial"/>
                        </a:rPr>
                        <a:t>206,320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200" b="0" i="0" u="none" strike="noStrike">
                          <a:solidFill>
                            <a:srgbClr val="666666"/>
                          </a:solidFill>
                          <a:effectLst/>
                          <a:latin typeface="Arial"/>
                        </a:rPr>
                        <a:t>3.30%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244845">
                <a:tc>
                  <a:txBody>
                    <a:bodyPr/>
                    <a:lstStyle/>
                    <a:p>
                      <a:pPr algn="l" rtl="0" fontAlgn="ctr"/>
                      <a:r>
                        <a:rPr lang="en-US" sz="1200" b="0" i="0" u="none" strike="noStrike" dirty="0">
                          <a:solidFill>
                            <a:srgbClr val="666666"/>
                          </a:solidFill>
                          <a:effectLst/>
                          <a:latin typeface="Arial"/>
                        </a:rPr>
                        <a:t>Computer Operators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666666"/>
                          </a:solidFill>
                          <a:effectLst/>
                          <a:latin typeface="Arial"/>
                        </a:rPr>
                        <a:t>42,760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666666"/>
                          </a:solidFill>
                          <a:effectLst/>
                          <a:latin typeface="Arial"/>
                        </a:rPr>
                        <a:t>2.50%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4845">
                <a:tc>
                  <a:txBody>
                    <a:bodyPr/>
                    <a:lstStyle/>
                    <a:p>
                      <a:pPr algn="l" rtl="0" fontAlgn="ctr"/>
                      <a:r>
                        <a:rPr lang="en-US" sz="1200" b="0" i="0" u="none" strike="noStrike">
                          <a:solidFill>
                            <a:srgbClr val="666666"/>
                          </a:solidFill>
                          <a:effectLst/>
                          <a:latin typeface="Arial"/>
                        </a:rPr>
                        <a:t>Computer Programmers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200" b="0" i="0" u="none" strike="noStrike">
                          <a:solidFill>
                            <a:srgbClr val="666666"/>
                          </a:solidFill>
                          <a:effectLst/>
                          <a:latin typeface="Arial"/>
                        </a:rPr>
                        <a:t>267,040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200" b="0" i="0" u="none" strike="noStrike">
                          <a:solidFill>
                            <a:srgbClr val="666666"/>
                          </a:solidFill>
                          <a:effectLst/>
                          <a:latin typeface="Arial"/>
                        </a:rPr>
                        <a:t>1.20%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244845">
                <a:tc>
                  <a:txBody>
                    <a:bodyPr/>
                    <a:lstStyle/>
                    <a:p>
                      <a:pPr algn="l" rtl="0" fontAlgn="ctr"/>
                      <a:r>
                        <a:rPr lang="en-US" sz="1200" b="0" i="0" u="none" strike="noStrike">
                          <a:solidFill>
                            <a:srgbClr val="666666"/>
                          </a:solidFill>
                          <a:effectLst/>
                          <a:latin typeface="Arial"/>
                        </a:rPr>
                        <a:t>Computer Systems Analysts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666666"/>
                          </a:solidFill>
                          <a:effectLst/>
                          <a:latin typeface="Arial"/>
                        </a:rPr>
                        <a:t>524,310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666666"/>
                          </a:solidFill>
                          <a:effectLst/>
                          <a:latin typeface="Arial"/>
                        </a:rPr>
                        <a:t>1.70%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44845">
                <a:tc>
                  <a:txBody>
                    <a:bodyPr/>
                    <a:lstStyle/>
                    <a:p>
                      <a:pPr algn="l" rtl="0" fontAlgn="ctr"/>
                      <a:r>
                        <a:rPr lang="en-US" sz="1200" b="0" i="0" u="none" strike="noStrike">
                          <a:solidFill>
                            <a:srgbClr val="666666"/>
                          </a:solidFill>
                          <a:effectLst/>
                          <a:latin typeface="Arial"/>
                        </a:rPr>
                        <a:t>Computer User Support Specialists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200" b="0" i="0" u="none" strike="noStrike">
                          <a:solidFill>
                            <a:srgbClr val="666666"/>
                          </a:solidFill>
                          <a:effectLst/>
                          <a:latin typeface="Arial"/>
                        </a:rPr>
                        <a:t>541,550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US" sz="1200" b="0" i="0" u="none" strike="noStrike">
                          <a:solidFill>
                            <a:srgbClr val="666666"/>
                          </a:solidFill>
                          <a:effectLst/>
                          <a:latin typeface="Arial"/>
                        </a:rPr>
                        <a:t>3.60%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244845">
                <a:tc>
                  <a:txBody>
                    <a:bodyPr/>
                    <a:lstStyle/>
                    <a:p>
                      <a:pPr algn="l" rtl="0" fontAlgn="ctr"/>
                      <a:r>
                        <a:rPr lang="en-US" sz="1200" b="0" i="0" u="none" strike="noStrike">
                          <a:solidFill>
                            <a:srgbClr val="666666"/>
                          </a:solidFill>
                          <a:effectLst/>
                          <a:latin typeface="Arial"/>
                        </a:rPr>
                        <a:t>Computer, Automated Teller, and Office Machine Repairers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666666"/>
                          </a:solidFill>
                          <a:effectLst/>
                          <a:latin typeface="Arial"/>
                        </a:rPr>
                        <a:t>94,090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666666"/>
                          </a:solidFill>
                          <a:effectLst/>
                          <a:latin typeface="Arial"/>
                        </a:rPr>
                        <a:t>4.50%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4845">
                <a:tc>
                  <a:txBody>
                    <a:bodyPr/>
                    <a:lstStyle/>
                    <a:p>
                      <a:pPr algn="l" rtl="0" fontAlgn="ctr"/>
                      <a:r>
                        <a:rPr lang="en-US" sz="1200" b="0" i="0" u="none" strike="noStrike">
                          <a:solidFill>
                            <a:srgbClr val="666666"/>
                          </a:solidFill>
                          <a:effectLst/>
                          <a:latin typeface="Arial"/>
                        </a:rPr>
                        <a:t>Database Administrators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a:solidFill>
                            <a:srgbClr val="666666"/>
                          </a:solidFill>
                          <a:effectLst/>
                          <a:latin typeface="Arial"/>
                        </a:rPr>
                        <a:t>104,830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a:solidFill>
                            <a:srgbClr val="666666"/>
                          </a:solidFill>
                          <a:effectLst/>
                          <a:latin typeface="Arial"/>
                        </a:rPr>
                        <a:t>1.60%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44845">
                <a:tc>
                  <a:txBody>
                    <a:bodyPr/>
                    <a:lstStyle/>
                    <a:p>
                      <a:pPr algn="l" rtl="0" fontAlgn="ctr"/>
                      <a:r>
                        <a:rPr lang="en-US" sz="1200" b="0" i="0" u="none" strike="noStrike">
                          <a:solidFill>
                            <a:srgbClr val="666666"/>
                          </a:solidFill>
                          <a:effectLst/>
                          <a:latin typeface="Arial"/>
                        </a:rPr>
                        <a:t>Information Security Analysts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666666"/>
                          </a:solidFill>
                          <a:effectLst/>
                          <a:latin typeface="Arial"/>
                        </a:rPr>
                        <a:t>79,600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666666"/>
                          </a:solidFill>
                          <a:effectLst/>
                          <a:latin typeface="Arial"/>
                        </a:rPr>
                        <a:t>2.60%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4845">
                <a:tc>
                  <a:txBody>
                    <a:bodyPr/>
                    <a:lstStyle/>
                    <a:p>
                      <a:pPr algn="l" rtl="0" fontAlgn="ctr"/>
                      <a:r>
                        <a:rPr lang="en-US" sz="1200" b="0" i="0" u="none" strike="noStrike">
                          <a:solidFill>
                            <a:srgbClr val="666666"/>
                          </a:solidFill>
                          <a:effectLst/>
                          <a:latin typeface="Arial"/>
                        </a:rPr>
                        <a:t>Network and Computer Systems Administrators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a:solidFill>
                            <a:srgbClr val="666666"/>
                          </a:solidFill>
                          <a:effectLst/>
                          <a:latin typeface="Arial"/>
                        </a:rPr>
                        <a:t>343,950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a:solidFill>
                            <a:srgbClr val="666666"/>
                          </a:solidFill>
                          <a:effectLst/>
                          <a:latin typeface="Arial"/>
                        </a:rPr>
                        <a:t>2.20%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44845">
                <a:tc>
                  <a:txBody>
                    <a:bodyPr/>
                    <a:lstStyle/>
                    <a:p>
                      <a:pPr algn="l" rtl="0" fontAlgn="ctr"/>
                      <a:r>
                        <a:rPr lang="en-US" sz="1200" b="0" i="0" u="none" strike="noStrike">
                          <a:solidFill>
                            <a:srgbClr val="666666"/>
                          </a:solidFill>
                          <a:effectLst/>
                          <a:latin typeface="Arial"/>
                        </a:rPr>
                        <a:t>Software Developers, Applications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666666"/>
                          </a:solidFill>
                          <a:effectLst/>
                          <a:latin typeface="Arial"/>
                        </a:rPr>
                        <a:t>718,010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666666"/>
                          </a:solidFill>
                          <a:effectLst/>
                          <a:latin typeface="Arial"/>
                        </a:rPr>
                        <a:t>2.30%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44845">
                <a:tc>
                  <a:txBody>
                    <a:bodyPr/>
                    <a:lstStyle/>
                    <a:p>
                      <a:pPr algn="l" rtl="0" fontAlgn="ctr"/>
                      <a:r>
                        <a:rPr lang="en-US" sz="1200" b="0" i="0" u="none" strike="noStrike">
                          <a:solidFill>
                            <a:srgbClr val="666666"/>
                          </a:solidFill>
                          <a:effectLst/>
                          <a:latin typeface="Arial"/>
                        </a:rPr>
                        <a:t>Software Developers, Systems Software</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a:solidFill>
                            <a:srgbClr val="666666"/>
                          </a:solidFill>
                          <a:effectLst/>
                          <a:latin typeface="Arial"/>
                        </a:rPr>
                        <a:t>363,400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a:solidFill>
                            <a:srgbClr val="666666"/>
                          </a:solidFill>
                          <a:effectLst/>
                          <a:latin typeface="Arial"/>
                        </a:rPr>
                        <a:t>2.30%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244845">
                <a:tc>
                  <a:txBody>
                    <a:bodyPr/>
                    <a:lstStyle/>
                    <a:p>
                      <a:pPr algn="l" rtl="0" fontAlgn="ctr"/>
                      <a:r>
                        <a:rPr lang="en-US" sz="1200" b="0" i="0" u="none" strike="noStrike">
                          <a:solidFill>
                            <a:srgbClr val="666666"/>
                          </a:solidFill>
                          <a:effectLst/>
                          <a:latin typeface="Arial"/>
                        </a:rPr>
                        <a:t>Technical Writers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666666"/>
                          </a:solidFill>
                          <a:effectLst/>
                          <a:latin typeface="Arial"/>
                        </a:rPr>
                        <a:t>43,660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666666"/>
                          </a:solidFill>
                          <a:effectLst/>
                          <a:latin typeface="Arial"/>
                        </a:rPr>
                        <a:t>10.50%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44845">
                <a:tc>
                  <a:txBody>
                    <a:bodyPr/>
                    <a:lstStyle/>
                    <a:p>
                      <a:pPr algn="l" rtl="0" fontAlgn="ctr"/>
                      <a:r>
                        <a:rPr lang="en-US" sz="1200" b="0" i="0" u="none" strike="noStrike">
                          <a:solidFill>
                            <a:srgbClr val="666666"/>
                          </a:solidFill>
                          <a:effectLst/>
                          <a:latin typeface="Arial"/>
                        </a:rPr>
                        <a:t>Telecommunications Equipment Installers and Repairers, Except Line Installers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a:solidFill>
                            <a:srgbClr val="666666"/>
                          </a:solidFill>
                          <a:effectLst/>
                          <a:latin typeface="Arial"/>
                        </a:rPr>
                        <a:t>187,730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dirty="0">
                          <a:solidFill>
                            <a:srgbClr val="666666"/>
                          </a:solidFill>
                          <a:effectLst/>
                          <a:latin typeface="Arial"/>
                        </a:rPr>
                        <a:t>5.40%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r h="244845">
                <a:tc>
                  <a:txBody>
                    <a:bodyPr/>
                    <a:lstStyle/>
                    <a:p>
                      <a:pPr algn="l" rtl="0" fontAlgn="ctr"/>
                      <a:r>
                        <a:rPr lang="en-US" sz="1200" b="0" i="0" u="none" strike="noStrike">
                          <a:solidFill>
                            <a:srgbClr val="666666"/>
                          </a:solidFill>
                          <a:effectLst/>
                          <a:latin typeface="Arial"/>
                        </a:rPr>
                        <a:t>Telecommunications Line Installers and Repairers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666666"/>
                          </a:solidFill>
                          <a:effectLst/>
                          <a:latin typeface="Arial"/>
                        </a:rPr>
                        <a:t>71,410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666666"/>
                          </a:solidFill>
                          <a:effectLst/>
                          <a:latin typeface="Arial"/>
                        </a:rPr>
                        <a:t>4.60%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44845">
                <a:tc>
                  <a:txBody>
                    <a:bodyPr/>
                    <a:lstStyle/>
                    <a:p>
                      <a:pPr algn="l" rtl="0" fontAlgn="ctr"/>
                      <a:r>
                        <a:rPr lang="en-US" sz="1200" b="0" i="0" u="none" strike="noStrike" dirty="0">
                          <a:solidFill>
                            <a:srgbClr val="666666"/>
                          </a:solidFill>
                          <a:effectLst/>
                          <a:latin typeface="Arial"/>
                        </a:rPr>
                        <a:t>Web Developers</a:t>
                      </a:r>
                    </a:p>
                  </a:txBody>
                  <a:tcPr marL="85725"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solidFill>
                        <a:srgbClr val="021A3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a:solidFill>
                            <a:srgbClr val="666666"/>
                          </a:solidFill>
                          <a:effectLst/>
                          <a:latin typeface="Arial"/>
                        </a:rPr>
                        <a:t>117,050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solidFill>
                        <a:srgbClr val="021A3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en-US" sz="1200" b="0" i="0" u="none" strike="noStrike" dirty="0">
                          <a:solidFill>
                            <a:srgbClr val="666666"/>
                          </a:solidFill>
                          <a:effectLst/>
                          <a:latin typeface="Arial"/>
                        </a:rPr>
                        <a:t>3.40%</a:t>
                      </a: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9525" cap="flat" cmpd="sng" algn="ctr">
                      <a:noFill/>
                      <a:prstDash val="solid"/>
                      <a:round/>
                      <a:headEnd type="none" w="med" len="med"/>
                      <a:tailEnd type="none" w="med" len="med"/>
                    </a:lnT>
                    <a:lnB w="19050" cap="flat" cmpd="sng" algn="ctr">
                      <a:solidFill>
                        <a:srgbClr val="021A3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461168">
                <a:tc>
                  <a:txBody>
                    <a:bodyPr/>
                    <a:lstStyle/>
                    <a:p>
                      <a:pPr algn="l" fontAlgn="b"/>
                      <a:r>
                        <a:rPr lang="en-US" sz="1200" b="1" i="0" u="none" strike="noStrike" dirty="0">
                          <a:solidFill>
                            <a:schemeClr val="tx2"/>
                          </a:solidFill>
                          <a:effectLst/>
                          <a:latin typeface="Century Gothic"/>
                          <a:cs typeface="Century Gothic"/>
                        </a:rPr>
                        <a:t>Grand </a:t>
                      </a:r>
                      <a:r>
                        <a:rPr lang="en-US" sz="1200" b="1" i="0" u="none" strike="noStrike" dirty="0" smtClean="0">
                          <a:solidFill>
                            <a:schemeClr val="tx2"/>
                          </a:solidFill>
                          <a:effectLst/>
                          <a:latin typeface="Century Gothic"/>
                          <a:cs typeface="Century Gothic"/>
                        </a:rPr>
                        <a:t>Total/Average</a:t>
                      </a:r>
                      <a:endParaRPr lang="en-US" sz="1200" b="1" i="0" u="none" strike="noStrike" dirty="0">
                        <a:solidFill>
                          <a:schemeClr val="tx2"/>
                        </a:solidFill>
                        <a:effectLst/>
                        <a:latin typeface="Century Gothic"/>
                        <a:cs typeface="Century Gothic"/>
                      </a:endParaRPr>
                    </a:p>
                  </a:txBody>
                  <a:tcPr marR="9525" marT="9525" marB="0" anchor="ctr">
                    <a:lnL w="3175" cap="flat" cmpd="sng" algn="ctr">
                      <a:solidFill>
                        <a:srgbClr val="666666"/>
                      </a:solid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021A32"/>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b="1" i="0" u="none" strike="noStrike" dirty="0">
                          <a:solidFill>
                            <a:schemeClr val="tx2"/>
                          </a:solidFill>
                          <a:effectLst/>
                          <a:latin typeface="Century Gothic"/>
                          <a:cs typeface="Century Gothic"/>
                        </a:rPr>
                        <a:t>4,325,810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021A32"/>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b="1" i="0" u="none" strike="noStrike" dirty="0" smtClean="0">
                          <a:solidFill>
                            <a:schemeClr val="tx2"/>
                          </a:solidFill>
                          <a:effectLst/>
                          <a:latin typeface="Century Gothic"/>
                          <a:cs typeface="Century Gothic"/>
                        </a:rPr>
                        <a:t>2.5%</a:t>
                      </a:r>
                      <a:endParaRPr lang="en-US" sz="1200" b="1" i="0" u="none" strike="noStrike" dirty="0">
                        <a:solidFill>
                          <a:schemeClr val="tx2"/>
                        </a:solidFill>
                        <a:effectLst/>
                        <a:latin typeface="Century Gothic"/>
                        <a:cs typeface="Century Gothic"/>
                      </a:endParaRPr>
                    </a:p>
                  </a:txBody>
                  <a:tcPr marL="9525" marR="9525" marT="9525" marB="0" anchor="ctr">
                    <a:lnL w="9525" cap="flat" cmpd="sng" algn="ctr">
                      <a:noFill/>
                      <a:prstDash val="solid"/>
                      <a:round/>
                      <a:headEnd type="none" w="med" len="med"/>
                      <a:tailEnd type="none" w="med" len="med"/>
                    </a:lnL>
                    <a:lnR w="3175" cap="flat" cmpd="sng" algn="ctr">
                      <a:solidFill>
                        <a:srgbClr val="666666"/>
                      </a:solidFill>
                      <a:prstDash val="solid"/>
                      <a:round/>
                      <a:headEnd type="none" w="med" len="med"/>
                      <a:tailEnd type="none" w="med" len="med"/>
                    </a:lnR>
                    <a:lnT w="19050" cap="flat" cmpd="sng" algn="ctr">
                      <a:solidFill>
                        <a:srgbClr val="021A32"/>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83531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accent3"/>
                </a:solidFill>
              </a:rPr>
              <a:t>U.S. Computer Science Graduates by year</a:t>
            </a:r>
            <a:endParaRPr lang="en-US" dirty="0">
              <a:solidFill>
                <a:schemeClr val="accent3"/>
              </a:solidFill>
            </a:endParaRPr>
          </a:p>
        </p:txBody>
      </p:sp>
      <p:pic>
        <p:nvPicPr>
          <p:cNvPr id="24" name="Picture 23" descr="US-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334000"/>
            <a:ext cx="1846018" cy="127777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423424463"/>
              </p:ext>
            </p:extLst>
          </p:nvPr>
        </p:nvGraphicFramePr>
        <p:xfrm>
          <a:off x="76199" y="1295400"/>
          <a:ext cx="8915400" cy="3886198"/>
        </p:xfrm>
        <a:graphic>
          <a:graphicData uri="http://schemas.openxmlformats.org/drawingml/2006/table">
            <a:tbl>
              <a:tblPr/>
              <a:tblGrid>
                <a:gridCol w="1944211">
                  <a:extLst>
                    <a:ext uri="{9D8B030D-6E8A-4147-A177-3AD203B41FA5}">
                      <a16:colId xmlns:a16="http://schemas.microsoft.com/office/drawing/2014/main" val="20000"/>
                    </a:ext>
                  </a:extLst>
                </a:gridCol>
                <a:gridCol w="539318">
                  <a:extLst>
                    <a:ext uri="{9D8B030D-6E8A-4147-A177-3AD203B41FA5}">
                      <a16:colId xmlns:a16="http://schemas.microsoft.com/office/drawing/2014/main" val="20001"/>
                    </a:ext>
                  </a:extLst>
                </a:gridCol>
                <a:gridCol w="545976">
                  <a:extLst>
                    <a:ext uri="{9D8B030D-6E8A-4147-A177-3AD203B41FA5}">
                      <a16:colId xmlns:a16="http://schemas.microsoft.com/office/drawing/2014/main" val="20002"/>
                    </a:ext>
                  </a:extLst>
                </a:gridCol>
                <a:gridCol w="592584">
                  <a:extLst>
                    <a:ext uri="{9D8B030D-6E8A-4147-A177-3AD203B41FA5}">
                      <a16:colId xmlns:a16="http://schemas.microsoft.com/office/drawing/2014/main" val="20003"/>
                    </a:ext>
                  </a:extLst>
                </a:gridCol>
                <a:gridCol w="652509">
                  <a:extLst>
                    <a:ext uri="{9D8B030D-6E8A-4147-A177-3AD203B41FA5}">
                      <a16:colId xmlns:a16="http://schemas.microsoft.com/office/drawing/2014/main" val="20004"/>
                    </a:ext>
                  </a:extLst>
                </a:gridCol>
                <a:gridCol w="599243">
                  <a:extLst>
                    <a:ext uri="{9D8B030D-6E8A-4147-A177-3AD203B41FA5}">
                      <a16:colId xmlns:a16="http://schemas.microsoft.com/office/drawing/2014/main" val="20005"/>
                    </a:ext>
                  </a:extLst>
                </a:gridCol>
                <a:gridCol w="579268">
                  <a:extLst>
                    <a:ext uri="{9D8B030D-6E8A-4147-A177-3AD203B41FA5}">
                      <a16:colId xmlns:a16="http://schemas.microsoft.com/office/drawing/2014/main" val="20006"/>
                    </a:ext>
                  </a:extLst>
                </a:gridCol>
                <a:gridCol w="625875">
                  <a:extLst>
                    <a:ext uri="{9D8B030D-6E8A-4147-A177-3AD203B41FA5}">
                      <a16:colId xmlns:a16="http://schemas.microsoft.com/office/drawing/2014/main" val="20007"/>
                    </a:ext>
                  </a:extLst>
                </a:gridCol>
                <a:gridCol w="579268">
                  <a:extLst>
                    <a:ext uri="{9D8B030D-6E8A-4147-A177-3AD203B41FA5}">
                      <a16:colId xmlns:a16="http://schemas.microsoft.com/office/drawing/2014/main" val="20008"/>
                    </a:ext>
                  </a:extLst>
                </a:gridCol>
                <a:gridCol w="579268">
                  <a:extLst>
                    <a:ext uri="{9D8B030D-6E8A-4147-A177-3AD203B41FA5}">
                      <a16:colId xmlns:a16="http://schemas.microsoft.com/office/drawing/2014/main" val="20009"/>
                    </a:ext>
                  </a:extLst>
                </a:gridCol>
                <a:gridCol w="572610">
                  <a:extLst>
                    <a:ext uri="{9D8B030D-6E8A-4147-A177-3AD203B41FA5}">
                      <a16:colId xmlns:a16="http://schemas.microsoft.com/office/drawing/2014/main" val="20010"/>
                    </a:ext>
                  </a:extLst>
                </a:gridCol>
                <a:gridCol w="526002">
                  <a:extLst>
                    <a:ext uri="{9D8B030D-6E8A-4147-A177-3AD203B41FA5}">
                      <a16:colId xmlns:a16="http://schemas.microsoft.com/office/drawing/2014/main" val="20011"/>
                    </a:ext>
                  </a:extLst>
                </a:gridCol>
                <a:gridCol w="579268">
                  <a:extLst>
                    <a:ext uri="{9D8B030D-6E8A-4147-A177-3AD203B41FA5}">
                      <a16:colId xmlns:a16="http://schemas.microsoft.com/office/drawing/2014/main" val="20012"/>
                    </a:ext>
                  </a:extLst>
                </a:gridCol>
              </a:tblGrid>
              <a:tr h="192386">
                <a:tc gridSpan="13">
                  <a:txBody>
                    <a:bodyPr/>
                    <a:lstStyle/>
                    <a:p>
                      <a:pPr algn="l" fontAlgn="ctr"/>
                      <a:r>
                        <a:rPr lang="en-US" sz="600" b="1" i="0" u="none" strike="noStrike" dirty="0">
                          <a:effectLst/>
                          <a:latin typeface="Courier New"/>
                        </a:rPr>
                        <a:t>Table 322.10. Bachelor's degrees conferred by postsecondary institutions, by field of study: Selected years, 1970-71 through 2014-15</a:t>
                      </a:r>
                    </a:p>
                  </a:txBody>
                  <a:tcPr marL="4928" marR="4928" marT="492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2386">
                <a:tc>
                  <a:txBody>
                    <a:bodyPr/>
                    <a:lstStyle/>
                    <a:p>
                      <a:pPr algn="l" fontAlgn="ctr"/>
                      <a:r>
                        <a:rPr lang="en-US" sz="600" b="0" i="0" u="none" strike="noStrike">
                          <a:effectLst/>
                          <a:latin typeface="Courier New"/>
                        </a:rPr>
                        <a:t>Field of study</a:t>
                      </a:r>
                    </a:p>
                  </a:txBody>
                  <a:tcPr marL="4928" marR="4928" marT="49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2000-01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2004-05</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2005-06</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2006-07</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2007-08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2008-09</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2009-10</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2010-11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2011-12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2012-13</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2013-14</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2014-15</a:t>
                      </a:r>
                    </a:p>
                  </a:txBody>
                  <a:tcPr marL="4928" marR="4928" marT="49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386">
                <a:tc>
                  <a:txBody>
                    <a:bodyPr/>
                    <a:lstStyle/>
                    <a:p>
                      <a:pPr algn="l" fontAlgn="ctr"/>
                      <a:r>
                        <a:rPr lang="en-US" sz="600" b="0" i="0" u="none" strike="noStrike">
                          <a:effectLst/>
                          <a:latin typeface="Courier New"/>
                        </a:rPr>
                        <a:t>1</a:t>
                      </a:r>
                    </a:p>
                  </a:txBody>
                  <a:tcPr marL="4928" marR="4928" marT="49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9</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10</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13</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14</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15</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16</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17</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0" i="0" u="none" strike="noStrike">
                          <a:effectLst/>
                          <a:latin typeface="Courier New"/>
                        </a:rPr>
                        <a:t>19</a:t>
                      </a:r>
                    </a:p>
                  </a:txBody>
                  <a:tcPr marL="4928" marR="4928" marT="49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2590">
                <a:tc>
                  <a:txBody>
                    <a:bodyPr/>
                    <a:lstStyle/>
                    <a:p>
                      <a:pPr algn="l" fontAlgn="ctr"/>
                      <a:r>
                        <a:rPr lang="en-US" sz="600" b="1" i="0" u="none" strike="noStrike">
                          <a:effectLst/>
                          <a:latin typeface="Courier New"/>
                        </a:rPr>
                        <a:t>   Total .....................................................................................</a:t>
                      </a:r>
                    </a:p>
                  </a:txBody>
                  <a:tcPr marL="4928" marR="4928" marT="49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600" b="1" i="0" u="none" strike="noStrike">
                          <a:effectLst/>
                          <a:latin typeface="Courier New"/>
                        </a:rPr>
                        <a:t>1,244,171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1,439,264</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1,485,242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1,524,092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1,563,069</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1,601,399</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1,649,919</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1,716,053</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1,792,163</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1,840,381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1,870,150</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600" b="1" i="0" u="none" strike="noStrike">
                          <a:effectLst/>
                          <a:latin typeface="Courier New"/>
                        </a:rPr>
                        <a:t>1,894,934</a:t>
                      </a:r>
                    </a:p>
                  </a:txBody>
                  <a:tcPr marL="4928" marR="4928" marT="49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9560">
                <a:tc>
                  <a:txBody>
                    <a:bodyPr/>
                    <a:lstStyle/>
                    <a:p>
                      <a:pPr algn="l" fontAlgn="ctr"/>
                      <a:endParaRPr lang="en-US" sz="600" b="0" i="0" u="none" strike="noStrike">
                        <a:effectLst/>
                        <a:latin typeface="Courier New"/>
                      </a:endParaRPr>
                    </a:p>
                  </a:txBody>
                  <a:tcPr marL="4928" marR="4928" marT="492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600" b="0" i="0" u="none" strike="noStrike">
                          <a:effectLst/>
                          <a:latin typeface="Courier New"/>
                        </a:rPr>
                        <a:t> </a:t>
                      </a:r>
                    </a:p>
                  </a:txBody>
                  <a:tcPr marL="4928" marR="4928" marT="49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692590">
                <a:tc>
                  <a:txBody>
                    <a:bodyPr/>
                    <a:lstStyle/>
                    <a:p>
                      <a:pPr algn="l" fontAlgn="ctr"/>
                      <a:r>
                        <a:rPr lang="en-US" sz="600" b="0" i="0" u="none" strike="noStrike">
                          <a:effectLst/>
                          <a:latin typeface="Courier New"/>
                        </a:rPr>
                        <a:t>Communication, journalism, and related programs ..............................................</a:t>
                      </a:r>
                    </a:p>
                  </a:txBody>
                  <a:tcPr marL="4928" marR="4928" marT="492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58,013</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72,715</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73,955</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74,783</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76,382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77,984</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81,280</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83,231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83,771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84,818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87,612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90,650</a:t>
                      </a:r>
                    </a:p>
                  </a:txBody>
                  <a:tcPr marL="4928" marR="4928" marT="492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350570">
                <a:tc>
                  <a:txBody>
                    <a:bodyPr/>
                    <a:lstStyle/>
                    <a:p>
                      <a:pPr algn="l" fontAlgn="ctr"/>
                      <a:r>
                        <a:rPr lang="en-US" sz="600" b="0" i="0" u="none" strike="noStrike">
                          <a:effectLst/>
                          <a:latin typeface="Courier New"/>
                        </a:rPr>
                        <a:t>Communications technologies ..........................</a:t>
                      </a:r>
                    </a:p>
                  </a:txBody>
                  <a:tcPr marL="4928" marR="4928" marT="492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1,178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2,523</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2,981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3,637</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4,666</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5,100</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4,782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4,858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4,983</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4,987</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4,991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5,135</a:t>
                      </a:r>
                    </a:p>
                  </a:txBody>
                  <a:tcPr marL="4928" marR="4928" marT="492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350570">
                <a:tc>
                  <a:txBody>
                    <a:bodyPr/>
                    <a:lstStyle/>
                    <a:p>
                      <a:pPr algn="l" fontAlgn="ctr"/>
                      <a:r>
                        <a:rPr lang="en-US" sz="600" b="0" i="0" u="none" strike="noStrike" dirty="0">
                          <a:effectLst/>
                          <a:latin typeface="Courier New"/>
                        </a:rPr>
                        <a:t>Computer and information sciences ........................... </a:t>
                      </a:r>
                    </a:p>
                  </a:txBody>
                  <a:tcPr marL="4928" marR="4928" marT="4928" marB="0" anchor="ctr">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44,142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54,111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47,480</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42,170</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38,476</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37,992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39,593</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43,066</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47,406</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50,961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a:effectLst/>
                          <a:latin typeface="Courier New"/>
                        </a:rPr>
                        <a:t>55,271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sz="600" b="0" i="0" u="none" strike="noStrike" dirty="0">
                          <a:effectLst/>
                          <a:latin typeface="Courier New"/>
                        </a:rPr>
                        <a:t>59,581</a:t>
                      </a:r>
                    </a:p>
                  </a:txBody>
                  <a:tcPr marL="4928" marR="4928" marT="4928"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07"/>
                  </a:ext>
                </a:extLst>
              </a:tr>
              <a:tr h="521580">
                <a:tc>
                  <a:txBody>
                    <a:bodyPr/>
                    <a:lstStyle/>
                    <a:p>
                      <a:pPr algn="l" fontAlgn="ctr"/>
                      <a:r>
                        <a:rPr lang="en-US" sz="600" b="0" i="0" u="none" strike="noStrike" dirty="0">
                          <a:effectLst/>
                          <a:latin typeface="Courier New"/>
                        </a:rPr>
                        <a:t>Education ...............................................</a:t>
                      </a:r>
                    </a:p>
                  </a:txBody>
                  <a:tcPr marL="4928" marR="4928" marT="492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105,458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105,451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107,238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105,641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102,582</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101,716</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101,287</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104,008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105,656</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104,698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98,838</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91,623</a:t>
                      </a:r>
                    </a:p>
                  </a:txBody>
                  <a:tcPr marL="4928" marR="4928" marT="492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521580">
                <a:tc>
                  <a:txBody>
                    <a:bodyPr/>
                    <a:lstStyle/>
                    <a:p>
                      <a:pPr algn="l" fontAlgn="ctr"/>
                      <a:r>
                        <a:rPr lang="en-US" sz="600" b="0" i="0" u="none" strike="noStrike">
                          <a:effectLst/>
                          <a:latin typeface="Courier New"/>
                        </a:rPr>
                        <a:t>Engineering ...........................................</a:t>
                      </a:r>
                    </a:p>
                  </a:txBody>
                  <a:tcPr marL="4928" marR="4928" marT="492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58,209</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64,707</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66,841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66,874</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68,431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68,911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72,657</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76,356</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81,371</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85,987</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a:effectLst/>
                          <a:latin typeface="Courier New"/>
                        </a:rPr>
                        <a:t>92,169</a:t>
                      </a:r>
                    </a:p>
                  </a:txBody>
                  <a:tcPr marL="4928" marR="4928" marT="4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600" b="0" i="0" u="none" strike="noStrike" dirty="0">
                          <a:effectLst/>
                          <a:latin typeface="Courier New"/>
                        </a:rPr>
                        <a:t>97,858</a:t>
                      </a:r>
                    </a:p>
                  </a:txBody>
                  <a:tcPr marL="4928" marR="4928" marT="492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3647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U.S. Demand for IT Talent</a:t>
            </a:r>
            <a:endParaRPr lang="en-US" dirty="0">
              <a:solidFill>
                <a:schemeClr val="accent3"/>
              </a:solidFill>
            </a:endParaRPr>
          </a:p>
        </p:txBody>
      </p:sp>
      <p:sp>
        <p:nvSpPr>
          <p:cNvPr id="3" name="Text Placeholder 2"/>
          <p:cNvSpPr>
            <a:spLocks noGrp="1"/>
          </p:cNvSpPr>
          <p:nvPr>
            <p:ph type="body" sz="quarter" idx="13"/>
          </p:nvPr>
        </p:nvSpPr>
        <p:spPr>
          <a:xfrm>
            <a:off x="304800" y="1295400"/>
            <a:ext cx="8382000" cy="685800"/>
          </a:xfrm>
        </p:spPr>
        <p:txBody>
          <a:bodyPr>
            <a:noAutofit/>
          </a:bodyPr>
          <a:lstStyle/>
          <a:p>
            <a:pPr marL="0" indent="0">
              <a:buNone/>
            </a:pPr>
            <a:r>
              <a:rPr lang="en-US" sz="1500" dirty="0">
                <a:solidFill>
                  <a:schemeClr val="accent3"/>
                </a:solidFill>
              </a:rPr>
              <a:t>U.S. companies have posted over 3.5 million IT jobs in the last 12 months.</a:t>
            </a:r>
            <a:br>
              <a:rPr lang="en-US" sz="1500" dirty="0">
                <a:solidFill>
                  <a:schemeClr val="accent3"/>
                </a:solidFill>
              </a:rPr>
            </a:br>
            <a:r>
              <a:rPr lang="en-US" sz="1500" dirty="0">
                <a:solidFill>
                  <a:schemeClr val="accent3"/>
                </a:solidFill>
              </a:rPr>
              <a:t>Firms are competing for a variety of IT talent across multiple industry segments.</a:t>
            </a:r>
          </a:p>
        </p:txBody>
      </p:sp>
      <p:graphicFrame>
        <p:nvGraphicFramePr>
          <p:cNvPr id="5" name="Table 4"/>
          <p:cNvGraphicFramePr>
            <a:graphicFrameLocks noGrp="1"/>
          </p:cNvGraphicFramePr>
          <p:nvPr>
            <p:extLst>
              <p:ext uri="{D42A27DB-BD31-4B8C-83A1-F6EECF244321}">
                <p14:modId xmlns:p14="http://schemas.microsoft.com/office/powerpoint/2010/main" val="1773430426"/>
              </p:ext>
            </p:extLst>
          </p:nvPr>
        </p:nvGraphicFramePr>
        <p:xfrm>
          <a:off x="304800" y="2133601"/>
          <a:ext cx="4114800" cy="4419603"/>
        </p:xfrm>
        <a:graphic>
          <a:graphicData uri="http://schemas.openxmlformats.org/drawingml/2006/table">
            <a:tbl>
              <a:tblPr>
                <a:effectLst/>
              </a:tblPr>
              <a:tblGrid>
                <a:gridCol w="2532008">
                  <a:extLst>
                    <a:ext uri="{9D8B030D-6E8A-4147-A177-3AD203B41FA5}">
                      <a16:colId xmlns:a16="http://schemas.microsoft.com/office/drawing/2014/main" val="20000"/>
                    </a:ext>
                  </a:extLst>
                </a:gridCol>
                <a:gridCol w="1582792">
                  <a:extLst>
                    <a:ext uri="{9D8B030D-6E8A-4147-A177-3AD203B41FA5}">
                      <a16:colId xmlns:a16="http://schemas.microsoft.com/office/drawing/2014/main" val="20001"/>
                    </a:ext>
                  </a:extLst>
                </a:gridCol>
              </a:tblGrid>
              <a:tr h="481843">
                <a:tc>
                  <a:txBody>
                    <a:bodyPr/>
                    <a:lstStyle/>
                    <a:p>
                      <a:pPr algn="ctr" fontAlgn="ctr"/>
                      <a:r>
                        <a:rPr lang="en-US" sz="1900" b="1" i="0" u="none" strike="noStrike" dirty="0">
                          <a:solidFill>
                            <a:srgbClr val="FFFFFF"/>
                          </a:solidFill>
                          <a:effectLst/>
                          <a:latin typeface="Century Gothic"/>
                          <a:cs typeface="Century Gothic"/>
                        </a:rPr>
                        <a:t>Company </a:t>
                      </a:r>
                      <a:r>
                        <a:rPr lang="en-US" sz="1900" b="1" i="0" u="none" strike="noStrike" dirty="0" smtClean="0">
                          <a:solidFill>
                            <a:srgbClr val="FFFFFF"/>
                          </a:solidFill>
                          <a:effectLst/>
                          <a:latin typeface="Century Gothic"/>
                          <a:cs typeface="Century Gothic"/>
                        </a:rPr>
                        <a:t>Name</a:t>
                      </a:r>
                      <a:endParaRPr lang="en-US" sz="1900" b="1" i="0" u="none" strike="noStrike" dirty="0">
                        <a:solidFill>
                          <a:srgbClr val="FFFFFF"/>
                        </a:solidFill>
                        <a:effectLst/>
                        <a:latin typeface="Century Gothic"/>
                        <a:cs typeface="Century Gothic"/>
                      </a:endParaRPr>
                    </a:p>
                  </a:txBody>
                  <a:tcPr marL="7910" marR="7910" marT="7910" marB="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solidFill>
                        <a:srgbClr val="666666"/>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ctr" fontAlgn="ctr"/>
                      <a:r>
                        <a:rPr lang="en-US" sz="1200" b="1" i="0" u="none" strike="noStrike" dirty="0">
                          <a:solidFill>
                            <a:srgbClr val="FFFFFF"/>
                          </a:solidFill>
                          <a:effectLst/>
                          <a:latin typeface="+mn-lt"/>
                        </a:rPr>
                        <a:t># of IT </a:t>
                      </a:r>
                      <a:r>
                        <a:rPr lang="en-US" sz="1200" b="1" i="0" u="none" strike="noStrike" dirty="0" smtClean="0">
                          <a:solidFill>
                            <a:srgbClr val="FFFFFF"/>
                          </a:solidFill>
                          <a:effectLst/>
                          <a:latin typeface="+mn-lt"/>
                        </a:rPr>
                        <a:t>Job</a:t>
                      </a:r>
                      <a:r>
                        <a:rPr lang="en-US" sz="1200" b="1" i="0" u="none" strike="noStrike" baseline="0" dirty="0" smtClean="0">
                          <a:solidFill>
                            <a:srgbClr val="FFFFFF"/>
                          </a:solidFill>
                          <a:effectLst/>
                          <a:latin typeface="+mn-lt"/>
                        </a:rPr>
                        <a:t> </a:t>
                      </a:r>
                      <a:r>
                        <a:rPr lang="en-US" sz="1200" b="1" i="0" u="none" strike="noStrike" dirty="0" smtClean="0">
                          <a:solidFill>
                            <a:srgbClr val="FFFFFF"/>
                          </a:solidFill>
                          <a:effectLst/>
                          <a:latin typeface="+mn-lt"/>
                        </a:rPr>
                        <a:t>Postings</a:t>
                      </a:r>
                      <a:r>
                        <a:rPr lang="en-US" sz="1200" b="1" i="0" u="none" strike="noStrike" dirty="0">
                          <a:solidFill>
                            <a:srgbClr val="FFFFFF"/>
                          </a:solidFill>
                          <a:effectLst/>
                          <a:latin typeface="+mn-lt"/>
                        </a:rPr>
                        <a:t/>
                      </a:r>
                      <a:br>
                        <a:rPr lang="en-US" sz="1200" b="1" i="0" u="none" strike="noStrike" dirty="0">
                          <a:solidFill>
                            <a:srgbClr val="FFFFFF"/>
                          </a:solidFill>
                          <a:effectLst/>
                          <a:latin typeface="+mn-lt"/>
                        </a:rPr>
                      </a:br>
                      <a:r>
                        <a:rPr lang="en-US" sz="900" b="0" i="0" u="none" strike="noStrike" dirty="0">
                          <a:solidFill>
                            <a:srgbClr val="FFFFFF"/>
                          </a:solidFill>
                          <a:effectLst/>
                          <a:latin typeface="+mn-lt"/>
                        </a:rPr>
                        <a:t>(last 12 months</a:t>
                      </a:r>
                      <a:r>
                        <a:rPr lang="en-US" sz="900" b="1" i="0" u="none" strike="noStrike" dirty="0">
                          <a:solidFill>
                            <a:srgbClr val="FFFFFF"/>
                          </a:solidFill>
                          <a:effectLst/>
                          <a:latin typeface="+mn-lt"/>
                        </a:rPr>
                        <a:t>)</a:t>
                      </a:r>
                    </a:p>
                  </a:txBody>
                  <a:tcPr marL="7910" marR="7910" marT="791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007698"/>
                    </a:solidFill>
                  </a:tcPr>
                </a:tc>
                <a:extLst>
                  <a:ext uri="{0D108BD9-81ED-4DB2-BD59-A6C34878D82A}">
                    <a16:rowId xmlns:a16="http://schemas.microsoft.com/office/drawing/2014/main" val="10000"/>
                  </a:ext>
                </a:extLst>
              </a:tr>
              <a:tr h="393776">
                <a:tc>
                  <a:txBody>
                    <a:bodyPr/>
                    <a:lstStyle/>
                    <a:p>
                      <a:pPr marL="182880" algn="l" fontAlgn="t">
                        <a:spcBef>
                          <a:spcPts val="0"/>
                        </a:spcBef>
                      </a:pPr>
                      <a:r>
                        <a:rPr lang="en-US" sz="1400" b="0" i="0" u="none" strike="noStrike" dirty="0" smtClean="0">
                          <a:solidFill>
                            <a:schemeClr val="accent3"/>
                          </a:solidFill>
                          <a:effectLst/>
                          <a:latin typeface="Arial"/>
                          <a:cs typeface="Arial"/>
                        </a:rPr>
                        <a:t>Oracle</a:t>
                      </a:r>
                      <a:endParaRPr lang="en-US" sz="1400" b="0" i="0" u="none" strike="noStrike" dirty="0">
                        <a:solidFill>
                          <a:schemeClr val="accent3"/>
                        </a:solidFill>
                        <a:effectLst/>
                        <a:latin typeface="Arial"/>
                        <a:cs typeface="Arial"/>
                      </a:endParaRP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t"/>
                      <a:r>
                        <a:rPr lang="en-US" sz="1400" b="0" i="0" u="none" strike="noStrike" dirty="0" smtClean="0">
                          <a:solidFill>
                            <a:schemeClr val="accent3"/>
                          </a:solidFill>
                          <a:effectLst/>
                          <a:latin typeface="Arial"/>
                          <a:cs typeface="Arial"/>
                        </a:rPr>
                        <a:t>180,430</a:t>
                      </a:r>
                      <a:endParaRPr lang="en-US" sz="1400" b="0" i="0" u="none" strike="noStrike" dirty="0">
                        <a:solidFill>
                          <a:schemeClr val="accent3"/>
                        </a:solidFill>
                        <a:effectLst/>
                        <a:latin typeface="Arial"/>
                        <a:cs typeface="Arial"/>
                      </a:endParaRPr>
                    </a:p>
                  </a:txBody>
                  <a:tcPr marL="9006" marR="9006" marT="95104"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93776">
                <a:tc>
                  <a:txBody>
                    <a:bodyPr/>
                    <a:lstStyle/>
                    <a:p>
                      <a:pPr marL="182880" algn="l" fontAlgn="t">
                        <a:spcBef>
                          <a:spcPts val="0"/>
                        </a:spcBef>
                      </a:pPr>
                      <a:r>
                        <a:rPr lang="en-US" sz="1400" b="0" i="0" u="none" strike="noStrike" dirty="0" smtClean="0">
                          <a:solidFill>
                            <a:schemeClr val="accent3"/>
                          </a:solidFill>
                          <a:effectLst/>
                          <a:latin typeface="Arial"/>
                          <a:cs typeface="Arial"/>
                        </a:rPr>
                        <a:t>Amazon</a:t>
                      </a:r>
                      <a:endParaRPr lang="en-US" sz="1400" b="0" i="0" u="none" strike="noStrike" dirty="0">
                        <a:solidFill>
                          <a:schemeClr val="accent3"/>
                        </a:solidFill>
                        <a:effectLst/>
                        <a:latin typeface="Arial"/>
                        <a:cs typeface="Arial"/>
                      </a:endParaRP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fontAlgn="t">
                        <a:spcBef>
                          <a:spcPts val="0"/>
                        </a:spcBef>
                      </a:pPr>
                      <a:r>
                        <a:rPr lang="en-US" sz="1400" b="0" i="0" u="none" strike="noStrike" dirty="0" smtClean="0">
                          <a:solidFill>
                            <a:schemeClr val="accent3"/>
                          </a:solidFill>
                          <a:effectLst/>
                          <a:latin typeface="Arial"/>
                          <a:cs typeface="Arial"/>
                        </a:rPr>
                        <a:t>110,836</a:t>
                      </a:r>
                      <a:endParaRPr lang="en-US" sz="1400" b="0" i="0" u="none" strike="noStrike" dirty="0">
                        <a:solidFill>
                          <a:schemeClr val="accent3"/>
                        </a:solidFill>
                        <a:effectLst/>
                        <a:latin typeface="Arial"/>
                        <a:cs typeface="Arial"/>
                      </a:endParaRPr>
                    </a:p>
                  </a:txBody>
                  <a:tcPr marL="9006" marR="9006" marT="95104"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3776">
                <a:tc>
                  <a:txBody>
                    <a:bodyPr/>
                    <a:lstStyle/>
                    <a:p>
                      <a:pPr marL="182880" algn="l" fontAlgn="t"/>
                      <a:r>
                        <a:rPr lang="en-US" sz="1400" b="0" i="0" u="none" strike="noStrike" dirty="0" smtClean="0">
                          <a:solidFill>
                            <a:schemeClr val="accent3"/>
                          </a:solidFill>
                          <a:effectLst/>
                          <a:latin typeface="Arial"/>
                          <a:cs typeface="Arial"/>
                        </a:rPr>
                        <a:t>Dish Network</a:t>
                      </a:r>
                      <a:endParaRPr lang="en-US" sz="1400" b="0" i="0" u="none" strike="noStrike" dirty="0">
                        <a:solidFill>
                          <a:schemeClr val="accent3"/>
                        </a:solidFill>
                        <a:effectLst/>
                        <a:latin typeface="Arial"/>
                        <a:cs typeface="Arial"/>
                      </a:endParaRP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t"/>
                      <a:r>
                        <a:rPr lang="en-US" sz="1400" b="0" i="0" u="none" strike="noStrike" dirty="0" smtClean="0">
                          <a:solidFill>
                            <a:schemeClr val="accent3"/>
                          </a:solidFill>
                          <a:effectLst/>
                          <a:latin typeface="Arial"/>
                          <a:cs typeface="Arial"/>
                        </a:rPr>
                        <a:t>52,956</a:t>
                      </a:r>
                      <a:endParaRPr lang="en-US" sz="1400" b="0" i="0" u="none" strike="noStrike" dirty="0">
                        <a:solidFill>
                          <a:schemeClr val="accent3"/>
                        </a:solidFill>
                        <a:effectLst/>
                        <a:latin typeface="Arial"/>
                        <a:cs typeface="Arial"/>
                      </a:endParaRPr>
                    </a:p>
                  </a:txBody>
                  <a:tcPr marL="9006" marR="9006" marT="95104"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93776">
                <a:tc>
                  <a:txBody>
                    <a:bodyPr/>
                    <a:lstStyle/>
                    <a:p>
                      <a:pPr marL="182880" algn="l" fontAlgn="t"/>
                      <a:r>
                        <a:rPr lang="en-US" sz="1400" b="0" i="0" u="none" strike="noStrike" dirty="0" smtClean="0">
                          <a:solidFill>
                            <a:schemeClr val="accent3"/>
                          </a:solidFill>
                          <a:effectLst/>
                          <a:latin typeface="Arial"/>
                          <a:cs typeface="Arial"/>
                        </a:rPr>
                        <a:t>Deloitte</a:t>
                      </a:r>
                      <a:endParaRPr lang="en-US" sz="1400" b="0" i="0" u="none" strike="noStrike" dirty="0">
                        <a:solidFill>
                          <a:schemeClr val="accent3"/>
                        </a:solidFill>
                        <a:effectLst/>
                        <a:latin typeface="Arial"/>
                        <a:cs typeface="Arial"/>
                      </a:endParaRP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fontAlgn="t"/>
                      <a:r>
                        <a:rPr lang="en-US" sz="1400" b="0" i="0" u="none" strike="noStrike" dirty="0" smtClean="0">
                          <a:solidFill>
                            <a:schemeClr val="accent3"/>
                          </a:solidFill>
                          <a:effectLst/>
                          <a:latin typeface="Arial"/>
                          <a:cs typeface="Arial"/>
                        </a:rPr>
                        <a:t>40,328</a:t>
                      </a:r>
                      <a:endParaRPr lang="en-US" sz="1400" b="0" i="0" u="none" strike="noStrike" dirty="0">
                        <a:solidFill>
                          <a:schemeClr val="accent3"/>
                        </a:solidFill>
                        <a:effectLst/>
                        <a:latin typeface="Arial"/>
                        <a:cs typeface="Arial"/>
                      </a:endParaRPr>
                    </a:p>
                  </a:txBody>
                  <a:tcPr marL="9006" marR="9006" marT="95104"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3776">
                <a:tc>
                  <a:txBody>
                    <a:bodyPr/>
                    <a:lstStyle/>
                    <a:p>
                      <a:pPr marL="182880" algn="l" fontAlgn="t"/>
                      <a:r>
                        <a:rPr lang="en-US" sz="1400" b="0" i="0" u="none" strike="noStrike" dirty="0" smtClean="0">
                          <a:solidFill>
                            <a:schemeClr val="accent3"/>
                          </a:solidFill>
                          <a:effectLst/>
                          <a:latin typeface="Arial"/>
                          <a:cs typeface="Arial"/>
                        </a:rPr>
                        <a:t>General Dynamics</a:t>
                      </a:r>
                      <a:endParaRPr lang="en-US" sz="1400" b="0" i="0" u="none" strike="noStrike" dirty="0">
                        <a:solidFill>
                          <a:schemeClr val="accent3"/>
                        </a:solidFill>
                        <a:effectLst/>
                        <a:latin typeface="Arial"/>
                        <a:cs typeface="Arial"/>
                      </a:endParaRP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8EAEB"/>
                    </a:solidFill>
                  </a:tcPr>
                </a:tc>
                <a:tc>
                  <a:txBody>
                    <a:bodyPr/>
                    <a:lstStyle/>
                    <a:p>
                      <a:pPr algn="ctr" fontAlgn="t"/>
                      <a:r>
                        <a:rPr lang="en-US" sz="1400" b="0" i="0" u="none" strike="noStrike" dirty="0" smtClean="0">
                          <a:solidFill>
                            <a:schemeClr val="accent3"/>
                          </a:solidFill>
                          <a:effectLst/>
                          <a:latin typeface="Arial"/>
                          <a:cs typeface="Arial"/>
                        </a:rPr>
                        <a:t>31,487</a:t>
                      </a:r>
                      <a:endParaRPr lang="en-US" sz="1400" b="0" i="0" u="none" strike="noStrike" dirty="0">
                        <a:solidFill>
                          <a:schemeClr val="accent3"/>
                        </a:solidFill>
                        <a:effectLst/>
                        <a:latin typeface="Arial"/>
                        <a:cs typeface="Arial"/>
                      </a:endParaRPr>
                    </a:p>
                  </a:txBody>
                  <a:tcPr marL="9006" marR="9006" marT="100584"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E8EAEB"/>
                    </a:solidFill>
                  </a:tcPr>
                </a:tc>
                <a:extLst>
                  <a:ext uri="{0D108BD9-81ED-4DB2-BD59-A6C34878D82A}">
                    <a16:rowId xmlns:a16="http://schemas.microsoft.com/office/drawing/2014/main" val="10005"/>
                  </a:ext>
                </a:extLst>
              </a:tr>
              <a:tr h="393776">
                <a:tc>
                  <a:txBody>
                    <a:bodyPr/>
                    <a:lstStyle/>
                    <a:p>
                      <a:pPr marL="182880" algn="l" fontAlgn="t"/>
                      <a:r>
                        <a:rPr lang="en-US" sz="1400" b="0" i="0" u="none" strike="noStrike" dirty="0" err="1" smtClean="0">
                          <a:solidFill>
                            <a:schemeClr val="accent3"/>
                          </a:solidFill>
                          <a:effectLst/>
                          <a:latin typeface="Arial"/>
                          <a:cs typeface="Arial"/>
                        </a:rPr>
                        <a:t>Leidos</a:t>
                      </a:r>
                      <a:r>
                        <a:rPr lang="en-US" sz="1400" b="0" i="0" u="none" strike="noStrike" dirty="0" smtClean="0">
                          <a:solidFill>
                            <a:schemeClr val="accent3"/>
                          </a:solidFill>
                          <a:effectLst/>
                          <a:latin typeface="Arial"/>
                          <a:cs typeface="Arial"/>
                        </a:rPr>
                        <a:t> Holdings</a:t>
                      </a:r>
                      <a:endParaRPr lang="en-US" sz="1400" b="0" i="0" u="none" strike="noStrike" dirty="0">
                        <a:solidFill>
                          <a:schemeClr val="accent3"/>
                        </a:solidFill>
                        <a:effectLst/>
                        <a:latin typeface="Arial"/>
                        <a:cs typeface="Arial"/>
                      </a:endParaRP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fontAlgn="t"/>
                      <a:r>
                        <a:rPr lang="en-US" sz="1400" b="0" i="0" u="none" strike="noStrike" dirty="0" smtClean="0">
                          <a:solidFill>
                            <a:schemeClr val="accent3"/>
                          </a:solidFill>
                          <a:effectLst/>
                          <a:latin typeface="Arial"/>
                          <a:cs typeface="Arial"/>
                        </a:rPr>
                        <a:t>28,735</a:t>
                      </a:r>
                      <a:endParaRPr lang="en-US" sz="1400" b="0" i="0" u="none" strike="noStrike" dirty="0">
                        <a:solidFill>
                          <a:schemeClr val="accent3"/>
                        </a:solidFill>
                        <a:effectLst/>
                        <a:latin typeface="Arial"/>
                        <a:cs typeface="Arial"/>
                      </a:endParaRPr>
                    </a:p>
                  </a:txBody>
                  <a:tcPr marL="9006" marR="9006" marT="100584"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3776">
                <a:tc>
                  <a:txBody>
                    <a:bodyPr/>
                    <a:lstStyle/>
                    <a:p>
                      <a:pPr marL="182880" algn="l" fontAlgn="t"/>
                      <a:r>
                        <a:rPr lang="en-US" sz="1400" b="0" i="0" u="none" strike="noStrike" dirty="0" smtClean="0">
                          <a:solidFill>
                            <a:schemeClr val="accent3"/>
                          </a:solidFill>
                          <a:effectLst/>
                          <a:latin typeface="Arial"/>
                          <a:cs typeface="Arial"/>
                        </a:rPr>
                        <a:t>Northrup Grumman</a:t>
                      </a:r>
                      <a:endParaRPr lang="en-US" sz="1400" b="0" i="0" u="none" strike="noStrike" dirty="0">
                        <a:solidFill>
                          <a:schemeClr val="accent3"/>
                        </a:solidFill>
                        <a:effectLst/>
                        <a:latin typeface="Arial"/>
                        <a:cs typeface="Arial"/>
                      </a:endParaRP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t"/>
                      <a:r>
                        <a:rPr lang="en-US" sz="1400" b="0" i="0" u="none" strike="noStrike" dirty="0" smtClean="0">
                          <a:solidFill>
                            <a:schemeClr val="accent3"/>
                          </a:solidFill>
                          <a:effectLst/>
                          <a:latin typeface="Arial"/>
                          <a:cs typeface="Arial"/>
                        </a:rPr>
                        <a:t>28,219</a:t>
                      </a:r>
                      <a:endParaRPr lang="en-US" sz="1400" b="0" i="0" u="none" strike="noStrike" dirty="0">
                        <a:solidFill>
                          <a:schemeClr val="accent3"/>
                        </a:solidFill>
                        <a:effectLst/>
                        <a:latin typeface="Arial"/>
                        <a:cs typeface="Arial"/>
                      </a:endParaRPr>
                    </a:p>
                  </a:txBody>
                  <a:tcPr marL="9006" marR="9006" marT="100584"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393776">
                <a:tc>
                  <a:txBody>
                    <a:bodyPr/>
                    <a:lstStyle/>
                    <a:p>
                      <a:pPr marL="182880" algn="l" fontAlgn="t"/>
                      <a:r>
                        <a:rPr lang="en-US" sz="1400" b="0" i="0" u="none" strike="noStrike" dirty="0" smtClean="0">
                          <a:solidFill>
                            <a:schemeClr val="accent3"/>
                          </a:solidFill>
                          <a:effectLst/>
                          <a:latin typeface="Arial"/>
                          <a:cs typeface="Arial"/>
                        </a:rPr>
                        <a:t>Booz Allen Hamilton</a:t>
                      </a:r>
                      <a:endParaRPr lang="en-US" sz="1400" b="0" i="0" u="none" strike="noStrike" dirty="0">
                        <a:solidFill>
                          <a:schemeClr val="accent3"/>
                        </a:solidFill>
                        <a:effectLst/>
                        <a:latin typeface="Arial"/>
                        <a:cs typeface="Arial"/>
                      </a:endParaRP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fontAlgn="t"/>
                      <a:r>
                        <a:rPr lang="en-US" sz="1400" b="0" i="0" u="none" strike="noStrike" dirty="0" smtClean="0">
                          <a:solidFill>
                            <a:schemeClr val="accent3"/>
                          </a:solidFill>
                          <a:effectLst/>
                          <a:latin typeface="Arial"/>
                          <a:cs typeface="Arial"/>
                        </a:rPr>
                        <a:t>27,113</a:t>
                      </a:r>
                      <a:endParaRPr lang="en-US" sz="1400" b="0" i="0" u="none" strike="noStrike" dirty="0">
                        <a:solidFill>
                          <a:schemeClr val="accent3"/>
                        </a:solidFill>
                        <a:effectLst/>
                        <a:latin typeface="Arial"/>
                        <a:cs typeface="Arial"/>
                      </a:endParaRPr>
                    </a:p>
                  </a:txBody>
                  <a:tcPr marL="9006" marR="9006" marT="100584"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93776">
                <a:tc>
                  <a:txBody>
                    <a:bodyPr/>
                    <a:lstStyle/>
                    <a:p>
                      <a:pPr marL="182880" algn="l" fontAlgn="t"/>
                      <a:r>
                        <a:rPr lang="en-US" sz="1400" b="0" i="0" u="none" strike="noStrike" dirty="0" smtClean="0">
                          <a:solidFill>
                            <a:schemeClr val="accent3"/>
                          </a:solidFill>
                          <a:effectLst/>
                          <a:latin typeface="Arial"/>
                          <a:cs typeface="Arial"/>
                        </a:rPr>
                        <a:t>Lockheed Martin</a:t>
                      </a:r>
                      <a:endParaRPr lang="en-US" sz="1400" b="0" i="0" u="none" strike="noStrike" dirty="0">
                        <a:solidFill>
                          <a:schemeClr val="accent3"/>
                        </a:solidFill>
                        <a:effectLst/>
                        <a:latin typeface="Arial"/>
                        <a:cs typeface="Arial"/>
                      </a:endParaRP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t"/>
                      <a:r>
                        <a:rPr lang="en-US" sz="1400" b="0" i="0" u="none" strike="noStrike" dirty="0" smtClean="0">
                          <a:solidFill>
                            <a:schemeClr val="accent3"/>
                          </a:solidFill>
                          <a:effectLst/>
                          <a:latin typeface="Arial"/>
                          <a:cs typeface="Arial"/>
                        </a:rPr>
                        <a:t>26,153</a:t>
                      </a:r>
                      <a:endParaRPr lang="en-US" sz="1400" b="0" i="0" u="none" strike="noStrike" dirty="0">
                        <a:solidFill>
                          <a:schemeClr val="accent3"/>
                        </a:solidFill>
                        <a:effectLst/>
                        <a:latin typeface="Arial"/>
                        <a:cs typeface="Arial"/>
                      </a:endParaRPr>
                    </a:p>
                  </a:txBody>
                  <a:tcPr marL="9006" marR="9006" marT="9006"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393776">
                <a:tc>
                  <a:txBody>
                    <a:bodyPr/>
                    <a:lstStyle/>
                    <a:p>
                      <a:pPr marL="182880" marR="0" indent="0" algn="l" defTabSz="457146" rtl="0" eaLnBrk="1" fontAlgn="t" latinLnBrk="0" hangingPunct="1">
                        <a:lnSpc>
                          <a:spcPct val="100000"/>
                        </a:lnSpc>
                        <a:spcBef>
                          <a:spcPts val="0"/>
                        </a:spcBef>
                        <a:spcAft>
                          <a:spcPts val="0"/>
                        </a:spcAft>
                        <a:buClrTx/>
                        <a:buSzTx/>
                        <a:buFontTx/>
                        <a:buNone/>
                        <a:tabLst/>
                        <a:defRPr/>
                      </a:pPr>
                      <a:r>
                        <a:rPr lang="en-US" sz="1400" b="0" i="0" u="none" strike="noStrike" dirty="0" smtClean="0">
                          <a:solidFill>
                            <a:schemeClr val="accent3"/>
                          </a:solidFill>
                          <a:effectLst/>
                          <a:latin typeface="+mn-lt"/>
                          <a:cs typeface="Arial"/>
                        </a:rPr>
                        <a:t>Raytheon</a:t>
                      </a:r>
                    </a:p>
                  </a:txBody>
                  <a:tcPr marL="86458" marR="9006" marT="129688" marB="43229"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fontAlgn="t"/>
                      <a:r>
                        <a:rPr lang="en-US" sz="1400" b="0" i="0" u="none" strike="noStrike" dirty="0" smtClean="0">
                          <a:solidFill>
                            <a:schemeClr val="accent3"/>
                          </a:solidFill>
                          <a:effectLst/>
                          <a:latin typeface="Arial"/>
                          <a:cs typeface="Arial"/>
                        </a:rPr>
                        <a:t>21,502</a:t>
                      </a:r>
                      <a:endParaRPr lang="en-US" sz="1400" b="0" i="0" u="none" strike="noStrike" dirty="0">
                        <a:solidFill>
                          <a:schemeClr val="accent3"/>
                        </a:solidFill>
                        <a:effectLst/>
                        <a:latin typeface="Arial"/>
                        <a:cs typeface="Arial"/>
                      </a:endParaRPr>
                    </a:p>
                  </a:txBody>
                  <a:tcPr marL="9006" marR="9006" marT="9006"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36166828"/>
              </p:ext>
            </p:extLst>
          </p:nvPr>
        </p:nvGraphicFramePr>
        <p:xfrm>
          <a:off x="4572000" y="2133605"/>
          <a:ext cx="4419600" cy="4419595"/>
        </p:xfrm>
        <a:graphic>
          <a:graphicData uri="http://schemas.openxmlformats.org/drawingml/2006/table">
            <a:tbl>
              <a:tblPr>
                <a:effectLst/>
              </a:tblPr>
              <a:tblGrid>
                <a:gridCol w="2667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517705">
                <a:tc>
                  <a:txBody>
                    <a:bodyPr/>
                    <a:lstStyle/>
                    <a:p>
                      <a:pPr algn="ctr" fontAlgn="ctr"/>
                      <a:r>
                        <a:rPr lang="en-US" sz="2000" b="1" i="0" u="none" strike="noStrike" dirty="0">
                          <a:solidFill>
                            <a:srgbClr val="FFFFFF"/>
                          </a:solidFill>
                          <a:effectLst/>
                          <a:latin typeface="Century Gothic"/>
                          <a:cs typeface="Century Gothic"/>
                        </a:rPr>
                        <a:t>Company </a:t>
                      </a:r>
                      <a:r>
                        <a:rPr lang="en-US" sz="2000" b="1" i="0" u="none" strike="noStrike" dirty="0" smtClean="0">
                          <a:solidFill>
                            <a:srgbClr val="FFFFFF"/>
                          </a:solidFill>
                          <a:effectLst/>
                          <a:latin typeface="Century Gothic"/>
                          <a:cs typeface="Century Gothic"/>
                        </a:rPr>
                        <a:t>Name</a:t>
                      </a:r>
                      <a:endParaRPr lang="en-US" sz="2000" b="1" i="0" u="none" strike="noStrike" dirty="0">
                        <a:solidFill>
                          <a:srgbClr val="FFFFFF"/>
                        </a:solidFill>
                        <a:effectLst/>
                        <a:latin typeface="Century Gothic"/>
                        <a:cs typeface="Century Gothic"/>
                      </a:endParaRPr>
                    </a:p>
                  </a:txBody>
                  <a:tcPr marL="8366" marR="8366" marT="8366" marB="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solidFill>
                        <a:srgbClr val="666666"/>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ctr" fontAlgn="ctr"/>
                      <a:r>
                        <a:rPr lang="en-US" sz="1200" b="1" i="0" u="none" strike="noStrike" dirty="0">
                          <a:solidFill>
                            <a:srgbClr val="FFFFFF"/>
                          </a:solidFill>
                          <a:effectLst/>
                          <a:latin typeface="+mn-lt"/>
                        </a:rPr>
                        <a:t># of IT Job Postings</a:t>
                      </a:r>
                      <a:br>
                        <a:rPr lang="en-US" sz="1200" b="1" i="0" u="none" strike="noStrike" dirty="0">
                          <a:solidFill>
                            <a:srgbClr val="FFFFFF"/>
                          </a:solidFill>
                          <a:effectLst/>
                          <a:latin typeface="+mn-lt"/>
                        </a:rPr>
                      </a:br>
                      <a:r>
                        <a:rPr lang="en-US" sz="900" b="0" i="0" u="none" strike="noStrike" dirty="0">
                          <a:solidFill>
                            <a:srgbClr val="FFFFFF"/>
                          </a:solidFill>
                          <a:effectLst/>
                          <a:latin typeface="+mn-lt"/>
                        </a:rPr>
                        <a:t>(last 12 months</a:t>
                      </a:r>
                      <a:r>
                        <a:rPr lang="en-US" sz="900" b="1" i="0" u="none" strike="noStrike" dirty="0">
                          <a:solidFill>
                            <a:srgbClr val="FFFFFF"/>
                          </a:solidFill>
                          <a:effectLst/>
                          <a:latin typeface="+mn-lt"/>
                        </a:rPr>
                        <a:t>)</a:t>
                      </a:r>
                    </a:p>
                  </a:txBody>
                  <a:tcPr marL="8366" marR="8366" marT="8366"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007698"/>
                    </a:solidFill>
                  </a:tcPr>
                </a:tc>
                <a:extLst>
                  <a:ext uri="{0D108BD9-81ED-4DB2-BD59-A6C34878D82A}">
                    <a16:rowId xmlns:a16="http://schemas.microsoft.com/office/drawing/2014/main" val="10000"/>
                  </a:ext>
                </a:extLst>
              </a:tr>
              <a:tr h="390189">
                <a:tc>
                  <a:txBody>
                    <a:bodyPr/>
                    <a:lstStyle/>
                    <a:p>
                      <a:pPr marL="182880" algn="l" fontAlgn="t">
                        <a:spcBef>
                          <a:spcPts val="0"/>
                        </a:spcBef>
                      </a:pPr>
                      <a:r>
                        <a:rPr lang="en-US" sz="1400" b="0" i="0" u="none" strike="noStrike" dirty="0" smtClean="0">
                          <a:solidFill>
                            <a:schemeClr val="accent3"/>
                          </a:solidFill>
                          <a:effectLst/>
                          <a:latin typeface="Arial"/>
                          <a:cs typeface="Arial"/>
                        </a:rPr>
                        <a:t>Wells</a:t>
                      </a:r>
                      <a:r>
                        <a:rPr lang="en-US" sz="1400" b="0" i="0" u="none" strike="noStrike" baseline="0" dirty="0" smtClean="0">
                          <a:solidFill>
                            <a:schemeClr val="accent3"/>
                          </a:solidFill>
                          <a:effectLst/>
                          <a:latin typeface="Arial"/>
                          <a:cs typeface="Arial"/>
                        </a:rPr>
                        <a:t> Fargo</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t"/>
                      <a:r>
                        <a:rPr lang="en-US" sz="1400" b="0" i="0" u="none" strike="noStrike" dirty="0" smtClean="0">
                          <a:solidFill>
                            <a:schemeClr val="accent3"/>
                          </a:solidFill>
                          <a:effectLst/>
                          <a:latin typeface="Arial"/>
                          <a:cs typeface="Arial"/>
                        </a:rPr>
                        <a:t>20,671</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90189">
                <a:tc>
                  <a:txBody>
                    <a:bodyPr/>
                    <a:lstStyle/>
                    <a:p>
                      <a:pPr marL="182880" algn="l" fontAlgn="t"/>
                      <a:r>
                        <a:rPr lang="en-US" sz="1400" b="0" i="0" u="none" strike="noStrike" dirty="0" smtClean="0">
                          <a:solidFill>
                            <a:schemeClr val="accent3"/>
                          </a:solidFill>
                          <a:effectLst/>
                          <a:latin typeface="Arial"/>
                          <a:cs typeface="Arial"/>
                        </a:rPr>
                        <a:t>AT&amp;T</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fontAlgn="t"/>
                      <a:r>
                        <a:rPr lang="en-US" sz="1400" b="0" i="0" u="none" strike="noStrike" dirty="0" smtClean="0">
                          <a:solidFill>
                            <a:schemeClr val="accent3"/>
                          </a:solidFill>
                          <a:effectLst/>
                          <a:latin typeface="Arial"/>
                          <a:cs typeface="Arial"/>
                        </a:rPr>
                        <a:t>19,520</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0189">
                <a:tc>
                  <a:txBody>
                    <a:bodyPr/>
                    <a:lstStyle/>
                    <a:p>
                      <a:pPr marL="182880" algn="l" fontAlgn="t"/>
                      <a:r>
                        <a:rPr lang="en-US" sz="1400" b="0" i="0" u="none" strike="noStrike" dirty="0" smtClean="0">
                          <a:solidFill>
                            <a:schemeClr val="accent3"/>
                          </a:solidFill>
                          <a:effectLst/>
                          <a:latin typeface="Arial"/>
                          <a:cs typeface="Arial"/>
                        </a:rPr>
                        <a:t>UnitedHealth</a:t>
                      </a:r>
                      <a:r>
                        <a:rPr lang="en-US" sz="1400" b="0" i="0" u="none" strike="noStrike" baseline="0" dirty="0" smtClean="0">
                          <a:solidFill>
                            <a:schemeClr val="accent3"/>
                          </a:solidFill>
                          <a:effectLst/>
                          <a:latin typeface="Arial"/>
                          <a:cs typeface="Arial"/>
                        </a:rPr>
                        <a:t> Group</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t"/>
                      <a:r>
                        <a:rPr lang="en-US" sz="1400" b="0" i="0" u="none" strike="noStrike" dirty="0" smtClean="0">
                          <a:solidFill>
                            <a:schemeClr val="accent3"/>
                          </a:solidFill>
                          <a:effectLst/>
                          <a:latin typeface="Arial"/>
                          <a:cs typeface="Arial"/>
                        </a:rPr>
                        <a:t>18,700</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90189">
                <a:tc>
                  <a:txBody>
                    <a:bodyPr/>
                    <a:lstStyle/>
                    <a:p>
                      <a:pPr marL="182880" algn="l" fontAlgn="t"/>
                      <a:r>
                        <a:rPr lang="en-US" sz="1400" b="0" i="0" u="none" strike="noStrike" dirty="0" err="1" smtClean="0">
                          <a:solidFill>
                            <a:schemeClr val="accent3"/>
                          </a:solidFill>
                          <a:effectLst/>
                          <a:latin typeface="Arial"/>
                          <a:cs typeface="Arial"/>
                        </a:rPr>
                        <a:t>Bae</a:t>
                      </a:r>
                      <a:r>
                        <a:rPr lang="en-US" sz="1400" b="0" i="0" u="none" strike="noStrike" dirty="0" smtClean="0">
                          <a:solidFill>
                            <a:schemeClr val="accent3"/>
                          </a:solidFill>
                          <a:effectLst/>
                          <a:latin typeface="Arial"/>
                          <a:cs typeface="Arial"/>
                        </a:rPr>
                        <a:t> Systems</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fontAlgn="t"/>
                      <a:r>
                        <a:rPr lang="en-US" sz="1400" b="0" i="0" u="none" strike="noStrike" dirty="0" smtClean="0">
                          <a:solidFill>
                            <a:schemeClr val="accent3"/>
                          </a:solidFill>
                          <a:effectLst/>
                          <a:latin typeface="Arial"/>
                          <a:cs typeface="Arial"/>
                        </a:rPr>
                        <a:t>18,060</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0189">
                <a:tc>
                  <a:txBody>
                    <a:bodyPr/>
                    <a:lstStyle/>
                    <a:p>
                      <a:pPr marL="182880" algn="l" fontAlgn="t"/>
                      <a:r>
                        <a:rPr lang="en-US" sz="1400" b="0" i="0" u="none" strike="noStrike" dirty="0" smtClean="0">
                          <a:solidFill>
                            <a:schemeClr val="accent3"/>
                          </a:solidFill>
                          <a:effectLst/>
                          <a:latin typeface="Arial"/>
                          <a:cs typeface="Arial"/>
                        </a:rPr>
                        <a:t>Microsoft</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t"/>
                      <a:r>
                        <a:rPr lang="en-US" sz="1400" b="0" i="0" u="none" strike="noStrike" dirty="0" smtClean="0">
                          <a:solidFill>
                            <a:schemeClr val="accent3"/>
                          </a:solidFill>
                          <a:effectLst/>
                          <a:latin typeface="Arial"/>
                          <a:cs typeface="Arial"/>
                        </a:rPr>
                        <a:t>16,216</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90189">
                <a:tc>
                  <a:txBody>
                    <a:bodyPr/>
                    <a:lstStyle/>
                    <a:p>
                      <a:pPr marL="182880" algn="l" fontAlgn="t"/>
                      <a:r>
                        <a:rPr lang="en-US" sz="1400" b="0" i="0" u="none" strike="noStrike" dirty="0" smtClean="0">
                          <a:solidFill>
                            <a:schemeClr val="accent3"/>
                          </a:solidFill>
                          <a:effectLst/>
                          <a:latin typeface="Arial"/>
                          <a:cs typeface="Arial"/>
                        </a:rPr>
                        <a:t>Anthem</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fontAlgn="t"/>
                      <a:r>
                        <a:rPr lang="en-US" sz="1400" b="0" i="0" u="none" strike="noStrike" dirty="0" smtClean="0">
                          <a:solidFill>
                            <a:schemeClr val="accent3"/>
                          </a:solidFill>
                          <a:effectLst/>
                          <a:latin typeface="Arial"/>
                          <a:cs typeface="Arial"/>
                        </a:rPr>
                        <a:t>15,503</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0189">
                <a:tc>
                  <a:txBody>
                    <a:bodyPr/>
                    <a:lstStyle/>
                    <a:p>
                      <a:pPr marL="182880" algn="l" fontAlgn="t"/>
                      <a:r>
                        <a:rPr lang="en-US" sz="1400" b="0" i="0" u="none" strike="noStrike" dirty="0" smtClean="0">
                          <a:solidFill>
                            <a:schemeClr val="accent3"/>
                          </a:solidFill>
                          <a:effectLst/>
                          <a:latin typeface="Arial"/>
                          <a:cs typeface="Arial"/>
                        </a:rPr>
                        <a:t>General Electric</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t"/>
                      <a:r>
                        <a:rPr lang="en-US" sz="1400" b="0" i="0" u="none" strike="noStrike" dirty="0" smtClean="0">
                          <a:solidFill>
                            <a:schemeClr val="accent3"/>
                          </a:solidFill>
                          <a:effectLst/>
                          <a:latin typeface="Arial"/>
                          <a:cs typeface="Arial"/>
                        </a:rPr>
                        <a:t>14,447</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390189">
                <a:tc>
                  <a:txBody>
                    <a:bodyPr/>
                    <a:lstStyle/>
                    <a:p>
                      <a:pPr marL="182880" algn="l" fontAlgn="t"/>
                      <a:r>
                        <a:rPr lang="en-US" sz="1400" b="0" i="0" u="none" strike="noStrike" dirty="0" smtClean="0">
                          <a:solidFill>
                            <a:schemeClr val="accent3"/>
                          </a:solidFill>
                          <a:effectLst/>
                          <a:latin typeface="Arial"/>
                          <a:cs typeface="Arial"/>
                        </a:rPr>
                        <a:t>Citigroup</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fontAlgn="t"/>
                      <a:r>
                        <a:rPr lang="en-US" sz="1400" b="0" i="0" u="none" strike="noStrike" dirty="0" smtClean="0">
                          <a:solidFill>
                            <a:schemeClr val="accent3"/>
                          </a:solidFill>
                          <a:effectLst/>
                          <a:latin typeface="Arial"/>
                          <a:cs typeface="Arial"/>
                        </a:rPr>
                        <a:t>26,153</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90189">
                <a:tc>
                  <a:txBody>
                    <a:bodyPr/>
                    <a:lstStyle/>
                    <a:p>
                      <a:pPr marL="182880" algn="l" fontAlgn="t"/>
                      <a:r>
                        <a:rPr lang="en-US" sz="1400" b="0" i="0" u="none" strike="noStrike" dirty="0" smtClean="0">
                          <a:solidFill>
                            <a:schemeClr val="accent3"/>
                          </a:solidFill>
                          <a:effectLst/>
                          <a:latin typeface="Arial"/>
                          <a:cs typeface="Arial"/>
                        </a:rPr>
                        <a:t>IBM</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tc>
                  <a:txBody>
                    <a:bodyPr/>
                    <a:lstStyle/>
                    <a:p>
                      <a:pPr algn="ctr" fontAlgn="t"/>
                      <a:r>
                        <a:rPr lang="en-US" sz="1400" b="0" i="0" u="none" strike="noStrike" dirty="0" smtClean="0">
                          <a:solidFill>
                            <a:schemeClr val="accent3"/>
                          </a:solidFill>
                          <a:effectLst/>
                          <a:latin typeface="Arial"/>
                          <a:cs typeface="Arial"/>
                        </a:rPr>
                        <a:t>12,294</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390189">
                <a:tc>
                  <a:txBody>
                    <a:bodyPr/>
                    <a:lstStyle/>
                    <a:p>
                      <a:pPr marL="182880" algn="l" fontAlgn="t"/>
                      <a:r>
                        <a:rPr lang="en-US" sz="1400" b="0" i="0" u="none" strike="noStrike" dirty="0" smtClean="0">
                          <a:solidFill>
                            <a:schemeClr val="accent3"/>
                          </a:solidFill>
                          <a:effectLst/>
                          <a:latin typeface="Arial"/>
                          <a:cs typeface="Arial"/>
                        </a:rPr>
                        <a:t>Dell</a:t>
                      </a:r>
                      <a:endParaRPr lang="en-US" sz="1400" b="0" i="0" u="none" strike="noStrike" dirty="0">
                        <a:solidFill>
                          <a:schemeClr val="accent3"/>
                        </a:solidFill>
                        <a:effectLst/>
                        <a:latin typeface="Arial"/>
                        <a:cs typeface="Arial"/>
                      </a:endParaRPr>
                    </a:p>
                  </a:txBody>
                  <a:tcPr marR="9525" marT="91440" anchor="ctr">
                    <a:lnL w="6350" cap="flat" cmpd="sng" algn="ctr">
                      <a:solidFill>
                        <a:srgbClr val="666666"/>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fontAlgn="t"/>
                      <a:r>
                        <a:rPr lang="en-US" sz="1400" b="0" i="0" u="none" strike="noStrike" dirty="0" smtClean="0">
                          <a:solidFill>
                            <a:schemeClr val="accent3"/>
                          </a:solidFill>
                          <a:effectLst/>
                          <a:latin typeface="Arial"/>
                          <a:cs typeface="Arial"/>
                        </a:rPr>
                        <a:t>12,080</a:t>
                      </a:r>
                      <a:endParaRPr lang="en-US" sz="1400" b="0" i="0" u="none" strike="noStrike" dirty="0">
                        <a:solidFill>
                          <a:schemeClr val="accent3"/>
                        </a:solidFill>
                        <a:effectLst/>
                        <a:latin typeface="Arial"/>
                        <a:cs typeface="Arial"/>
                      </a:endParaRPr>
                    </a:p>
                  </a:txBody>
                  <a:tcPr marL="9525" marR="9525" marT="91440" marB="0" anchor="ctr">
                    <a:lnL w="12700" cap="flat" cmpd="sng" algn="ctr">
                      <a:solidFill>
                        <a:schemeClr val="accent4"/>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22092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Health Care employers in Greater KC </a:t>
            </a:r>
            <a:endParaRPr lang="en-US" dirty="0"/>
          </a:p>
        </p:txBody>
      </p:sp>
      <p:sp>
        <p:nvSpPr>
          <p:cNvPr id="3" name="Text Placeholder 2"/>
          <p:cNvSpPr>
            <a:spLocks noGrp="1"/>
          </p:cNvSpPr>
          <p:nvPr>
            <p:ph type="body" sz="quarter" idx="13"/>
          </p:nvPr>
        </p:nvSpPr>
        <p:spPr/>
        <p:txBody>
          <a:bodyPr/>
          <a:lstStyle/>
          <a:p>
            <a:r>
              <a:rPr lang="en-US" dirty="0" smtClean="0"/>
              <a:t>Cerner Corp. – 12,890</a:t>
            </a:r>
          </a:p>
          <a:p>
            <a:r>
              <a:rPr lang="en-US" dirty="0" smtClean="0"/>
              <a:t>HCA Midwest Health System – 9,900</a:t>
            </a:r>
            <a:endParaRPr lang="en-US" dirty="0"/>
          </a:p>
          <a:p>
            <a:r>
              <a:rPr lang="en-US" dirty="0" smtClean="0"/>
              <a:t>The University of Kansas Hospital – 9,500</a:t>
            </a:r>
          </a:p>
          <a:p>
            <a:r>
              <a:rPr lang="en-US" dirty="0" smtClean="0"/>
              <a:t>Saint Luke’s Health System – 8,200</a:t>
            </a:r>
          </a:p>
          <a:p>
            <a:r>
              <a:rPr lang="en-US" dirty="0" smtClean="0"/>
              <a:t>Children’s Mercy – 6,970</a:t>
            </a:r>
          </a:p>
          <a:p>
            <a:r>
              <a:rPr lang="en-US" dirty="0" smtClean="0"/>
              <a:t>Prime Healthcare – 3,060</a:t>
            </a:r>
          </a:p>
          <a:p>
            <a:r>
              <a:rPr lang="en-US" dirty="0" smtClean="0"/>
              <a:t>Olathe Health Inc. – 2,500</a:t>
            </a:r>
          </a:p>
          <a:p>
            <a:r>
              <a:rPr lang="en-US" dirty="0" smtClean="0"/>
              <a:t>Shawnee Mission Health – 2,360</a:t>
            </a:r>
          </a:p>
          <a:p>
            <a:r>
              <a:rPr lang="en-US" dirty="0" smtClean="0"/>
              <a:t>Bayer – 1,300</a:t>
            </a:r>
          </a:p>
          <a:p>
            <a:r>
              <a:rPr lang="en-US" dirty="0" smtClean="0"/>
              <a:t>Cigna HealthCare – 1,300</a:t>
            </a:r>
          </a:p>
          <a:p>
            <a:r>
              <a:rPr lang="en-US" dirty="0" smtClean="0"/>
              <a:t>Liberty Hospital – 1,213</a:t>
            </a:r>
          </a:p>
          <a:p>
            <a:r>
              <a:rPr lang="en-US" dirty="0" smtClean="0"/>
              <a:t>GEHA – 1,167</a:t>
            </a:r>
          </a:p>
          <a:p>
            <a:r>
              <a:rPr lang="en-US" dirty="0" smtClean="0"/>
              <a:t>Blue Cross &amp; Blue Shield of KC – 1,027</a:t>
            </a:r>
          </a:p>
          <a:p>
            <a:endParaRPr lang="en-US" dirty="0"/>
          </a:p>
        </p:txBody>
      </p:sp>
    </p:spTree>
    <p:extLst>
      <p:ext uri="{BB962C8B-B14F-4D97-AF65-F5344CB8AC3E}">
        <p14:creationId xmlns:p14="http://schemas.microsoft.com/office/powerpoint/2010/main" val="3339898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CIO Priorities</a:t>
            </a:r>
            <a:endParaRPr lang="en-US" dirty="0">
              <a:solidFill>
                <a:schemeClr val="accent3"/>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80392470"/>
              </p:ext>
            </p:extLst>
          </p:nvPr>
        </p:nvGraphicFramePr>
        <p:xfrm>
          <a:off x="457200" y="1295400"/>
          <a:ext cx="8185172" cy="5307420"/>
        </p:xfrm>
        <a:graphic>
          <a:graphicData uri="http://schemas.openxmlformats.org/drawingml/2006/table">
            <a:tbl>
              <a:tblPr firstRow="1" bandRow="1">
                <a:tableStyleId>{2D5ABB26-0587-4C30-8999-92F81FD0307C}</a:tableStyleId>
              </a:tblPr>
              <a:tblGrid>
                <a:gridCol w="4267200">
                  <a:extLst>
                    <a:ext uri="{9D8B030D-6E8A-4147-A177-3AD203B41FA5}">
                      <a16:colId xmlns:a16="http://schemas.microsoft.com/office/drawing/2014/main" val="20000"/>
                    </a:ext>
                  </a:extLst>
                </a:gridCol>
                <a:gridCol w="979493">
                  <a:extLst>
                    <a:ext uri="{9D8B030D-6E8A-4147-A177-3AD203B41FA5}">
                      <a16:colId xmlns:a16="http://schemas.microsoft.com/office/drawing/2014/main" val="20001"/>
                    </a:ext>
                  </a:extLst>
                </a:gridCol>
                <a:gridCol w="979493">
                  <a:extLst>
                    <a:ext uri="{9D8B030D-6E8A-4147-A177-3AD203B41FA5}">
                      <a16:colId xmlns:a16="http://schemas.microsoft.com/office/drawing/2014/main" val="20002"/>
                    </a:ext>
                  </a:extLst>
                </a:gridCol>
                <a:gridCol w="979493">
                  <a:extLst>
                    <a:ext uri="{9D8B030D-6E8A-4147-A177-3AD203B41FA5}">
                      <a16:colId xmlns:a16="http://schemas.microsoft.com/office/drawing/2014/main" val="20003"/>
                    </a:ext>
                  </a:extLst>
                </a:gridCol>
                <a:gridCol w="979493">
                  <a:extLst>
                    <a:ext uri="{9D8B030D-6E8A-4147-A177-3AD203B41FA5}">
                      <a16:colId xmlns:a16="http://schemas.microsoft.com/office/drawing/2014/main" val="20004"/>
                    </a:ext>
                  </a:extLst>
                </a:gridCol>
              </a:tblGrid>
              <a:tr h="230077">
                <a:tc>
                  <a:txBody>
                    <a:bodyPr/>
                    <a:lstStyle/>
                    <a:p>
                      <a:pPr marL="182880"/>
                      <a:r>
                        <a:rPr lang="en-US" sz="1700" b="1" dirty="0" smtClean="0">
                          <a:solidFill>
                            <a:schemeClr val="bg1"/>
                          </a:solidFill>
                          <a:latin typeface="Century Gothic"/>
                          <a:cs typeface="Century Gothic"/>
                        </a:rPr>
                        <a:t>Priority</a:t>
                      </a:r>
                      <a:endParaRPr lang="en-US" sz="1700" b="1" dirty="0">
                        <a:solidFill>
                          <a:schemeClr val="bg1"/>
                        </a:solidFill>
                        <a:latin typeface="Century Gothic"/>
                        <a:cs typeface="Century Gothic"/>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accent1"/>
                    </a:solidFill>
                  </a:tcPr>
                </a:tc>
                <a:tc>
                  <a:txBody>
                    <a:bodyPr/>
                    <a:lstStyle/>
                    <a:p>
                      <a:pPr algn="ctr"/>
                      <a:r>
                        <a:rPr lang="en-US" sz="1700" b="1" dirty="0" smtClean="0">
                          <a:solidFill>
                            <a:schemeClr val="bg1"/>
                          </a:solidFill>
                          <a:latin typeface="Century Gothic"/>
                          <a:cs typeface="Century Gothic"/>
                        </a:rPr>
                        <a:t>2015</a:t>
                      </a:r>
                      <a:endParaRPr lang="en-US" sz="1700" b="1" dirty="0">
                        <a:solidFill>
                          <a:schemeClr val="bg1"/>
                        </a:solidFill>
                        <a:latin typeface="Century Gothic"/>
                        <a:cs typeface="Century Gothic"/>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accent1"/>
                    </a:solidFill>
                  </a:tcPr>
                </a:tc>
                <a:tc>
                  <a:txBody>
                    <a:bodyPr/>
                    <a:lstStyle/>
                    <a:p>
                      <a:pPr algn="ctr"/>
                      <a:r>
                        <a:rPr lang="en-US" sz="1700" b="1" dirty="0" smtClean="0">
                          <a:solidFill>
                            <a:schemeClr val="bg1"/>
                          </a:solidFill>
                          <a:latin typeface="Century Gothic"/>
                          <a:cs typeface="Century Gothic"/>
                        </a:rPr>
                        <a:t>2016</a:t>
                      </a:r>
                      <a:endParaRPr lang="en-US" sz="1700" b="1" dirty="0">
                        <a:solidFill>
                          <a:schemeClr val="bg1"/>
                        </a:solidFill>
                        <a:latin typeface="Century Gothic"/>
                        <a:cs typeface="Century Gothic"/>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accent1"/>
                    </a:solidFill>
                  </a:tcPr>
                </a:tc>
                <a:tc>
                  <a:txBody>
                    <a:bodyPr/>
                    <a:lstStyle/>
                    <a:p>
                      <a:pPr algn="ctr"/>
                      <a:r>
                        <a:rPr lang="en-US" sz="1700" b="1" dirty="0" smtClean="0">
                          <a:solidFill>
                            <a:schemeClr val="bg1"/>
                          </a:solidFill>
                          <a:latin typeface="Century Gothic"/>
                          <a:cs typeface="Century Gothic"/>
                        </a:rPr>
                        <a:t>2017</a:t>
                      </a:r>
                      <a:endParaRPr lang="en-US" sz="1700" b="1" dirty="0">
                        <a:solidFill>
                          <a:schemeClr val="bg1"/>
                        </a:solidFill>
                        <a:latin typeface="Century Gothic"/>
                        <a:cs typeface="Century Gothic"/>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accent1"/>
                    </a:solidFill>
                  </a:tcPr>
                </a:tc>
                <a:tc>
                  <a:txBody>
                    <a:bodyPr/>
                    <a:lstStyle/>
                    <a:p>
                      <a:pPr algn="ctr"/>
                      <a:r>
                        <a:rPr lang="en-US" sz="1700" b="1" dirty="0" smtClean="0">
                          <a:solidFill>
                            <a:schemeClr val="bg1"/>
                          </a:solidFill>
                          <a:latin typeface="Century Gothic"/>
                          <a:cs typeface="Century Gothic"/>
                        </a:rPr>
                        <a:t>%</a:t>
                      </a:r>
                      <a:endParaRPr lang="en-US" sz="1700" b="1" dirty="0">
                        <a:solidFill>
                          <a:schemeClr val="bg1"/>
                        </a:solidFill>
                        <a:latin typeface="Century Gothic"/>
                        <a:cs typeface="Century Gothic"/>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96274">
                <a:tc>
                  <a:txBody>
                    <a:bodyPr/>
                    <a:lstStyle/>
                    <a:p>
                      <a:pPr marL="182880"/>
                      <a:r>
                        <a:rPr lang="en-US" sz="1500" b="0" dirty="0" smtClean="0">
                          <a:solidFill>
                            <a:schemeClr val="accent3"/>
                          </a:solidFill>
                        </a:rPr>
                        <a:t>BI / Analytics</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1</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1</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1</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300" b="0" dirty="0" smtClean="0">
                          <a:solidFill>
                            <a:schemeClr val="accent3"/>
                          </a:solidFill>
                        </a:rPr>
                        <a:t>37%</a:t>
                      </a:r>
                      <a:endParaRPr lang="en-US" sz="13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6274">
                <a:tc>
                  <a:txBody>
                    <a:bodyPr/>
                    <a:lstStyle/>
                    <a:p>
                      <a:pPr marL="182880"/>
                      <a:r>
                        <a:rPr lang="en-US" sz="1500" b="0" dirty="0" smtClean="0">
                          <a:solidFill>
                            <a:schemeClr val="accent3"/>
                          </a:solidFill>
                        </a:rPr>
                        <a:t>Cloud</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3</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4</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2</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marL="0" marR="0" indent="0" algn="ctr" defTabSz="457146" rtl="0" eaLnBrk="1" fontAlgn="auto" latinLnBrk="0" hangingPunct="1">
                        <a:lnSpc>
                          <a:spcPct val="100000"/>
                        </a:lnSpc>
                        <a:spcBef>
                          <a:spcPts val="0"/>
                        </a:spcBef>
                        <a:spcAft>
                          <a:spcPts val="0"/>
                        </a:spcAft>
                        <a:buClrTx/>
                        <a:buSzTx/>
                        <a:buFontTx/>
                        <a:buNone/>
                        <a:tabLst/>
                        <a:defRPr/>
                      </a:pPr>
                      <a:r>
                        <a:rPr lang="en-US" sz="1300" b="0" dirty="0" smtClean="0">
                          <a:solidFill>
                            <a:schemeClr val="accent3"/>
                          </a:solidFill>
                        </a:rPr>
                        <a:t>28%</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6274">
                <a:tc>
                  <a:txBody>
                    <a:bodyPr/>
                    <a:lstStyle/>
                    <a:p>
                      <a:pPr marL="182880"/>
                      <a:r>
                        <a:rPr lang="en-US" sz="1500" b="0" baseline="0" dirty="0" smtClean="0">
                          <a:solidFill>
                            <a:schemeClr val="accent3"/>
                          </a:solidFill>
                        </a:rPr>
                        <a:t>Information Security</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6</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3</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3</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marL="0" marR="0" indent="0" algn="ctr" defTabSz="457146" rtl="0" eaLnBrk="1" fontAlgn="auto" latinLnBrk="0" hangingPunct="1">
                        <a:lnSpc>
                          <a:spcPct val="100000"/>
                        </a:lnSpc>
                        <a:spcBef>
                          <a:spcPts val="0"/>
                        </a:spcBef>
                        <a:spcAft>
                          <a:spcPts val="0"/>
                        </a:spcAft>
                        <a:buClrTx/>
                        <a:buSzTx/>
                        <a:buFontTx/>
                        <a:buNone/>
                        <a:tabLst/>
                        <a:defRPr/>
                      </a:pPr>
                      <a:r>
                        <a:rPr lang="en-US" sz="1300" b="0" dirty="0" smtClean="0">
                          <a:solidFill>
                            <a:schemeClr val="accent3"/>
                          </a:solidFill>
                        </a:rPr>
                        <a:t>24%</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6274">
                <a:tc>
                  <a:txBody>
                    <a:bodyPr/>
                    <a:lstStyle/>
                    <a:p>
                      <a:pPr marL="182880"/>
                      <a:r>
                        <a:rPr lang="en-US" sz="1500" b="0" dirty="0" smtClean="0">
                          <a:solidFill>
                            <a:schemeClr val="accent3"/>
                          </a:solidFill>
                        </a:rPr>
                        <a:t>Infrastructure</a:t>
                      </a:r>
                      <a:r>
                        <a:rPr lang="en-US" sz="1500" b="0" baseline="0" dirty="0" smtClean="0">
                          <a:solidFill>
                            <a:schemeClr val="accent3"/>
                          </a:solidFill>
                        </a:rPr>
                        <a:t> and Data Center</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2</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2</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4</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marL="0" marR="0" indent="0" algn="ctr" defTabSz="457146" rtl="0" eaLnBrk="1" fontAlgn="auto" latinLnBrk="0" hangingPunct="1">
                        <a:lnSpc>
                          <a:spcPct val="100000"/>
                        </a:lnSpc>
                        <a:spcBef>
                          <a:spcPts val="0"/>
                        </a:spcBef>
                        <a:spcAft>
                          <a:spcPts val="0"/>
                        </a:spcAft>
                        <a:buClrTx/>
                        <a:buSzTx/>
                        <a:buFontTx/>
                        <a:buNone/>
                        <a:tabLst/>
                        <a:defRPr/>
                      </a:pPr>
                      <a:r>
                        <a:rPr lang="en-US" sz="1300" b="0" dirty="0" smtClean="0">
                          <a:solidFill>
                            <a:schemeClr val="accent3"/>
                          </a:solidFill>
                        </a:rPr>
                        <a:t>21%</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6274">
                <a:tc>
                  <a:txBody>
                    <a:bodyPr/>
                    <a:lstStyle/>
                    <a:p>
                      <a:pPr marL="182880"/>
                      <a:r>
                        <a:rPr lang="en-US" sz="1500" b="0" dirty="0" smtClean="0">
                          <a:solidFill>
                            <a:schemeClr val="accent3"/>
                          </a:solidFill>
                        </a:rPr>
                        <a:t>Enterprise Resource Planning</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4</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5</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4</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marL="0" marR="0" indent="0" algn="ctr" defTabSz="457146" rtl="0" eaLnBrk="1" fontAlgn="auto" latinLnBrk="0" hangingPunct="1">
                        <a:lnSpc>
                          <a:spcPct val="100000"/>
                        </a:lnSpc>
                        <a:spcBef>
                          <a:spcPts val="0"/>
                        </a:spcBef>
                        <a:spcAft>
                          <a:spcPts val="0"/>
                        </a:spcAft>
                        <a:buClrTx/>
                        <a:buSzTx/>
                        <a:buFontTx/>
                        <a:buNone/>
                        <a:tabLst/>
                        <a:defRPr/>
                      </a:pPr>
                      <a:r>
                        <a:rPr lang="en-US" sz="1300" b="0" dirty="0" smtClean="0">
                          <a:solidFill>
                            <a:schemeClr val="accent3"/>
                          </a:solidFill>
                        </a:rPr>
                        <a:t>21%</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96274">
                <a:tc>
                  <a:txBody>
                    <a:bodyPr/>
                    <a:lstStyle/>
                    <a:p>
                      <a:pPr marL="182880"/>
                      <a:r>
                        <a:rPr lang="en-US" sz="1500" b="0" dirty="0" smtClean="0">
                          <a:solidFill>
                            <a:schemeClr val="accent3"/>
                          </a:solidFill>
                        </a:rPr>
                        <a:t>Networking, Voice and</a:t>
                      </a:r>
                      <a:r>
                        <a:rPr lang="en-US" sz="1500" b="0" baseline="0" dirty="0" smtClean="0">
                          <a:solidFill>
                            <a:schemeClr val="accent3"/>
                          </a:solidFill>
                        </a:rPr>
                        <a:t> Data Communications</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7</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8</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6</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marL="0" marR="0" indent="0" algn="ctr" defTabSz="457146" rtl="0" eaLnBrk="1" fontAlgn="auto" latinLnBrk="0" hangingPunct="1">
                        <a:lnSpc>
                          <a:spcPct val="100000"/>
                        </a:lnSpc>
                        <a:spcBef>
                          <a:spcPts val="0"/>
                        </a:spcBef>
                        <a:spcAft>
                          <a:spcPts val="0"/>
                        </a:spcAft>
                        <a:buClrTx/>
                        <a:buSzTx/>
                        <a:buFontTx/>
                        <a:buNone/>
                        <a:tabLst/>
                        <a:defRPr/>
                      </a:pPr>
                      <a:r>
                        <a:rPr lang="en-US" sz="1300" b="0" kern="1200" dirty="0" smtClean="0">
                          <a:solidFill>
                            <a:schemeClr val="accent3"/>
                          </a:solidFill>
                          <a:latin typeface="+mn-lt"/>
                          <a:ea typeface="+mn-ea"/>
                          <a:cs typeface="+mn-cs"/>
                        </a:rPr>
                        <a:t>16%</a:t>
                      </a:r>
                      <a:endParaRPr lang="en-US" sz="1300" b="0" kern="1200" dirty="0">
                        <a:solidFill>
                          <a:schemeClr val="accent3"/>
                        </a:solidFill>
                        <a:latin typeface="+mn-lt"/>
                        <a:ea typeface="+mn-ea"/>
                        <a:cs typeface="+mn-cs"/>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6274">
                <a:tc>
                  <a:txBody>
                    <a:bodyPr/>
                    <a:lstStyle/>
                    <a:p>
                      <a:pPr marL="182880"/>
                      <a:r>
                        <a:rPr lang="en-US" sz="1500" b="0" dirty="0" smtClean="0">
                          <a:solidFill>
                            <a:schemeClr val="accent3"/>
                          </a:solidFill>
                        </a:rPr>
                        <a:t>Digitalization / Digital</a:t>
                      </a:r>
                      <a:r>
                        <a:rPr lang="en-US" sz="1500" b="0" baseline="0" dirty="0" smtClean="0">
                          <a:solidFill>
                            <a:schemeClr val="accent3"/>
                          </a:solidFill>
                        </a:rPr>
                        <a:t> Marketing</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8</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6</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7</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marL="0" marR="0" indent="0" algn="ctr" defTabSz="457146" rtl="0" eaLnBrk="1" fontAlgn="auto" latinLnBrk="0" hangingPunct="1">
                        <a:lnSpc>
                          <a:spcPct val="100000"/>
                        </a:lnSpc>
                        <a:spcBef>
                          <a:spcPts val="0"/>
                        </a:spcBef>
                        <a:spcAft>
                          <a:spcPts val="0"/>
                        </a:spcAft>
                        <a:buClrTx/>
                        <a:buSzTx/>
                        <a:buFontTx/>
                        <a:buNone/>
                        <a:tabLst/>
                        <a:defRPr/>
                      </a:pPr>
                      <a:r>
                        <a:rPr lang="en-US" sz="1300" b="0" dirty="0" smtClean="0">
                          <a:solidFill>
                            <a:schemeClr val="accent3"/>
                          </a:solidFill>
                        </a:rPr>
                        <a:t>11%</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96274">
                <a:tc>
                  <a:txBody>
                    <a:bodyPr/>
                    <a:lstStyle/>
                    <a:p>
                      <a:pPr marL="182880"/>
                      <a:r>
                        <a:rPr lang="en-US" sz="1500" b="0" dirty="0" smtClean="0">
                          <a:solidFill>
                            <a:schemeClr val="accent3"/>
                          </a:solidFill>
                        </a:rPr>
                        <a:t>Mobility</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5</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7</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8</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marL="0" marR="0" indent="0" algn="ctr" defTabSz="457146" rtl="0" eaLnBrk="1" fontAlgn="auto" latinLnBrk="0" hangingPunct="1">
                        <a:lnSpc>
                          <a:spcPct val="100000"/>
                        </a:lnSpc>
                        <a:spcBef>
                          <a:spcPts val="0"/>
                        </a:spcBef>
                        <a:spcAft>
                          <a:spcPts val="0"/>
                        </a:spcAft>
                        <a:buClrTx/>
                        <a:buSzTx/>
                        <a:buFontTx/>
                        <a:buNone/>
                        <a:tabLst/>
                        <a:defRPr/>
                      </a:pPr>
                      <a:r>
                        <a:rPr lang="en-US" sz="1300" b="0" dirty="0" smtClean="0">
                          <a:solidFill>
                            <a:schemeClr val="accent3"/>
                          </a:solidFill>
                        </a:rPr>
                        <a:t>10%</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96274">
                <a:tc>
                  <a:txBody>
                    <a:bodyPr/>
                    <a:lstStyle/>
                    <a:p>
                      <a:pPr marL="182880"/>
                      <a:r>
                        <a:rPr lang="en-US" sz="1500" b="0" dirty="0" smtClean="0">
                          <a:solidFill>
                            <a:schemeClr val="accent3"/>
                          </a:solidFill>
                        </a:rPr>
                        <a:t>Industry-specific Applications</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9</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9</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8</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marL="0" marR="0" indent="0" algn="ctr" defTabSz="457146" rtl="0" eaLnBrk="1" fontAlgn="auto" latinLnBrk="0" hangingPunct="1">
                        <a:lnSpc>
                          <a:spcPct val="100000"/>
                        </a:lnSpc>
                        <a:spcBef>
                          <a:spcPts val="0"/>
                        </a:spcBef>
                        <a:spcAft>
                          <a:spcPts val="0"/>
                        </a:spcAft>
                        <a:buClrTx/>
                        <a:buSzTx/>
                        <a:buFontTx/>
                        <a:buNone/>
                        <a:tabLst/>
                        <a:defRPr/>
                      </a:pPr>
                      <a:r>
                        <a:rPr lang="en-US" sz="1300" b="0" dirty="0" smtClean="0">
                          <a:solidFill>
                            <a:schemeClr val="accent3"/>
                          </a:solidFill>
                        </a:rPr>
                        <a:t>10%</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96274">
                <a:tc>
                  <a:txBody>
                    <a:bodyPr/>
                    <a:lstStyle/>
                    <a:p>
                      <a:pPr marL="182880"/>
                      <a:r>
                        <a:rPr lang="en-US" sz="1500" b="0" dirty="0" smtClean="0">
                          <a:solidFill>
                            <a:schemeClr val="accent3"/>
                          </a:solidFill>
                        </a:rPr>
                        <a:t>Customer</a:t>
                      </a:r>
                      <a:r>
                        <a:rPr lang="en-US" sz="1500" b="0" baseline="0" dirty="0" smtClean="0">
                          <a:solidFill>
                            <a:schemeClr val="accent3"/>
                          </a:solidFill>
                        </a:rPr>
                        <a:t> Relationship Management</a:t>
                      </a:r>
                      <a:endParaRPr lang="en-US" sz="15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10</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10</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algn="ctr"/>
                      <a:r>
                        <a:rPr lang="en-US" sz="1700" b="0" dirty="0" smtClean="0">
                          <a:solidFill>
                            <a:schemeClr val="accent3"/>
                          </a:solidFill>
                        </a:rPr>
                        <a:t>10</a:t>
                      </a:r>
                      <a:endParaRPr lang="en-US" sz="1700" b="0" dirty="0">
                        <a:solidFill>
                          <a:schemeClr val="accent3"/>
                        </a:solidFill>
                      </a:endParaRP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tc>
                  <a:txBody>
                    <a:bodyPr/>
                    <a:lstStyle/>
                    <a:p>
                      <a:pPr marL="0" marR="0" indent="0" algn="ctr" defTabSz="457146" rtl="0" eaLnBrk="1" fontAlgn="auto" latinLnBrk="0" hangingPunct="1">
                        <a:lnSpc>
                          <a:spcPct val="100000"/>
                        </a:lnSpc>
                        <a:spcBef>
                          <a:spcPts val="0"/>
                        </a:spcBef>
                        <a:spcAft>
                          <a:spcPts val="0"/>
                        </a:spcAft>
                        <a:buClrTx/>
                        <a:buSzTx/>
                        <a:buFontTx/>
                        <a:buNone/>
                        <a:tabLst/>
                        <a:defRPr/>
                      </a:pPr>
                      <a:r>
                        <a:rPr lang="en-US" sz="1300" b="0" dirty="0" smtClean="0">
                          <a:solidFill>
                            <a:schemeClr val="accent3"/>
                          </a:solidFill>
                        </a:rPr>
                        <a:t>8%</a:t>
                      </a:r>
                    </a:p>
                  </a:txBody>
                  <a:tcPr marL="85599" marR="85599" marT="42800" marB="42800" anchor="ctr">
                    <a:lnL w="6350" cap="flat" cmpd="sng" algn="ctr">
                      <a:solidFill>
                        <a:srgbClr val="666666"/>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nvGraphicFramePr>
        <p:xfrm>
          <a:off x="-735196" y="1520751"/>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12120411" y="3996221"/>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Rectangle 3"/>
          <p:cNvSpPr/>
          <p:nvPr/>
        </p:nvSpPr>
        <p:spPr>
          <a:xfrm>
            <a:off x="6705600" y="1295400"/>
            <a:ext cx="1905000" cy="5334000"/>
          </a:xfrm>
          <a:prstGeom prst="rect">
            <a:avLst/>
          </a:prstGeom>
          <a:noFill/>
          <a:ln w="762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1707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96" y="1143000"/>
            <a:ext cx="9145396" cy="5715000"/>
          </a:xfrm>
          <a:prstGeom prst="rect">
            <a:avLst/>
          </a:prstGeom>
          <a:gradFill flip="none" rotWithShape="1">
            <a:gsLst>
              <a:gs pos="0">
                <a:schemeClr val="accent6"/>
              </a:gs>
              <a:gs pos="100000">
                <a:srgbClr val="FC8109"/>
              </a:gs>
            </a:gsLst>
            <a:lin ang="16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lstStyle/>
          <a:p>
            <a:r>
              <a:rPr lang="en-US" dirty="0" smtClean="0"/>
              <a:t>Skill Set Demand </a:t>
            </a:r>
            <a:endParaRPr lang="en-US" dirty="0"/>
          </a:p>
        </p:txBody>
      </p:sp>
      <p:sp>
        <p:nvSpPr>
          <p:cNvPr id="6" name="Rectangle 5"/>
          <p:cNvSpPr/>
          <p:nvPr/>
        </p:nvSpPr>
        <p:spPr>
          <a:xfrm>
            <a:off x="3352800" y="2944744"/>
            <a:ext cx="5334000" cy="3816429"/>
          </a:xfrm>
          <a:prstGeom prst="rect">
            <a:avLst/>
          </a:prstGeom>
          <a:noFill/>
        </p:spPr>
        <p:txBody>
          <a:bodyPr wrap="square" lIns="365760" tIns="365760" rIns="274320" bIns="411480" anchor="b">
            <a:spAutoFit/>
          </a:bodyPr>
          <a:lstStyle/>
          <a:p>
            <a:pPr marL="285750" indent="-285750">
              <a:spcAft>
                <a:spcPts val="600"/>
              </a:spcAft>
              <a:buFont typeface="Wingdings" charset="2"/>
              <a:buChar char="§"/>
            </a:pPr>
            <a:r>
              <a:rPr lang="en-US" dirty="0" smtClean="0">
                <a:solidFill>
                  <a:schemeClr val="tx2"/>
                </a:solidFill>
                <a:latin typeface="Arial Body"/>
                <a:cs typeface="Arial Body"/>
              </a:rPr>
              <a:t>Chief Data Officer (CDO)</a:t>
            </a:r>
          </a:p>
          <a:p>
            <a:pPr marL="285750" indent="-285750">
              <a:spcAft>
                <a:spcPts val="600"/>
              </a:spcAft>
              <a:buFont typeface="Wingdings" charset="2"/>
              <a:buChar char="§"/>
            </a:pPr>
            <a:r>
              <a:rPr lang="en-US" dirty="0" smtClean="0">
                <a:solidFill>
                  <a:schemeClr val="tx2"/>
                </a:solidFill>
                <a:latin typeface="Arial Body"/>
                <a:cs typeface="Arial Body"/>
              </a:rPr>
              <a:t>Chief Marketing Technologist (CMT)</a:t>
            </a:r>
          </a:p>
          <a:p>
            <a:pPr marL="285750" indent="-285750">
              <a:spcAft>
                <a:spcPts val="600"/>
              </a:spcAft>
              <a:buFont typeface="Wingdings" charset="2"/>
              <a:buChar char="§"/>
            </a:pPr>
            <a:r>
              <a:rPr lang="en-US" dirty="0" smtClean="0">
                <a:solidFill>
                  <a:schemeClr val="tx2"/>
                </a:solidFill>
                <a:latin typeface="Arial Body"/>
                <a:cs typeface="Arial Body"/>
              </a:rPr>
              <a:t>Data Architect</a:t>
            </a:r>
          </a:p>
          <a:p>
            <a:pPr marL="285750" indent="-285750">
              <a:spcAft>
                <a:spcPts val="600"/>
              </a:spcAft>
              <a:buFont typeface="Wingdings" charset="2"/>
              <a:buChar char="§"/>
            </a:pPr>
            <a:r>
              <a:rPr lang="en-US" dirty="0" smtClean="0">
                <a:solidFill>
                  <a:schemeClr val="tx2"/>
                </a:solidFill>
                <a:latin typeface="Arial Body"/>
                <a:cs typeface="Arial Body"/>
              </a:rPr>
              <a:t>AI / Machine Learning Architect</a:t>
            </a:r>
          </a:p>
          <a:p>
            <a:pPr marL="285750" indent="-285750">
              <a:spcAft>
                <a:spcPts val="600"/>
              </a:spcAft>
              <a:buFont typeface="Wingdings" charset="2"/>
              <a:buChar char="§"/>
            </a:pPr>
            <a:r>
              <a:rPr lang="en-US" dirty="0" smtClean="0">
                <a:solidFill>
                  <a:schemeClr val="tx2"/>
                </a:solidFill>
                <a:latin typeface="Arial Body"/>
                <a:cs typeface="Arial Body"/>
              </a:rPr>
              <a:t>Cloud Services Engineer</a:t>
            </a:r>
          </a:p>
          <a:p>
            <a:pPr marL="285750" indent="-285750">
              <a:spcAft>
                <a:spcPts val="600"/>
              </a:spcAft>
              <a:buFont typeface="Wingdings" charset="2"/>
              <a:buChar char="§"/>
            </a:pPr>
            <a:r>
              <a:rPr lang="en-US" dirty="0" smtClean="0">
                <a:solidFill>
                  <a:schemeClr val="tx2"/>
                </a:solidFill>
                <a:latin typeface="Arial Body"/>
                <a:cs typeface="Arial Body"/>
              </a:rPr>
              <a:t>Platform Consultant (e.g., Salesforce Consultant)</a:t>
            </a:r>
          </a:p>
          <a:p>
            <a:pPr marL="285750" indent="-285750">
              <a:spcAft>
                <a:spcPts val="600"/>
              </a:spcAft>
              <a:buFont typeface="Wingdings" charset="2"/>
              <a:buChar char="§"/>
            </a:pPr>
            <a:r>
              <a:rPr lang="en-US" dirty="0" err="1" smtClean="0">
                <a:solidFill>
                  <a:schemeClr val="tx2"/>
                </a:solidFill>
                <a:latin typeface="Arial Body"/>
                <a:cs typeface="Arial Body"/>
              </a:rPr>
              <a:t>Dataviz</a:t>
            </a:r>
            <a:r>
              <a:rPr lang="en-US" dirty="0">
                <a:solidFill>
                  <a:schemeClr val="tx2"/>
                </a:solidFill>
                <a:latin typeface="Arial Body"/>
                <a:cs typeface="Arial Body"/>
              </a:rPr>
              <a:t> </a:t>
            </a:r>
            <a:r>
              <a:rPr lang="en-US" dirty="0" smtClean="0">
                <a:solidFill>
                  <a:schemeClr val="tx2"/>
                </a:solidFill>
                <a:latin typeface="Arial Body"/>
                <a:cs typeface="Arial Body"/>
              </a:rPr>
              <a:t>/ Data Visualizers</a:t>
            </a:r>
          </a:p>
          <a:p>
            <a:pPr marL="285750" indent="-285750">
              <a:spcAft>
                <a:spcPts val="600"/>
              </a:spcAft>
              <a:buFont typeface="Wingdings" charset="2"/>
              <a:buChar char="§"/>
            </a:pPr>
            <a:r>
              <a:rPr lang="en-US" dirty="0" err="1" smtClean="0">
                <a:solidFill>
                  <a:schemeClr val="tx2"/>
                </a:solidFill>
                <a:latin typeface="Arial Body"/>
                <a:cs typeface="Arial Body"/>
              </a:rPr>
              <a:t>IoT</a:t>
            </a:r>
            <a:r>
              <a:rPr lang="en-US" dirty="0" smtClean="0">
                <a:solidFill>
                  <a:schemeClr val="tx2"/>
                </a:solidFill>
                <a:latin typeface="Arial Body"/>
                <a:cs typeface="Arial Body"/>
              </a:rPr>
              <a:t> Architect</a:t>
            </a:r>
            <a:endParaRPr lang="en-US" dirty="0">
              <a:solidFill>
                <a:schemeClr val="tx2"/>
              </a:solidFill>
              <a:latin typeface="Arial Body"/>
              <a:cs typeface="Arial Body"/>
            </a:endParaRPr>
          </a:p>
        </p:txBody>
      </p:sp>
      <p:sp>
        <p:nvSpPr>
          <p:cNvPr id="18" name="Rectangle 17"/>
          <p:cNvSpPr/>
          <p:nvPr/>
        </p:nvSpPr>
        <p:spPr>
          <a:xfrm>
            <a:off x="0" y="1600200"/>
            <a:ext cx="9144000" cy="9906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5760" defTabSz="457200">
              <a:defRPr/>
            </a:pPr>
            <a:r>
              <a:rPr lang="en-US" sz="3600" b="1" dirty="0" smtClean="0">
                <a:solidFill>
                  <a:schemeClr val="accent1"/>
                </a:solidFill>
                <a:latin typeface="Century Gothic"/>
                <a:ea typeface="Cambria"/>
                <a:cs typeface="Century Gothic"/>
              </a:rPr>
              <a:t>Emerging Job Titles</a:t>
            </a:r>
            <a:endParaRPr lang="en-US" sz="3600" b="1" dirty="0">
              <a:solidFill>
                <a:schemeClr val="accent1"/>
              </a:solidFill>
              <a:latin typeface="Century Gothic"/>
              <a:ea typeface="Cambria"/>
              <a:cs typeface="Century Gothic"/>
            </a:endParaRPr>
          </a:p>
        </p:txBody>
      </p:sp>
      <p:sp>
        <p:nvSpPr>
          <p:cNvPr id="3" name="Text Placeholder 2"/>
          <p:cNvSpPr>
            <a:spLocks noGrp="1"/>
          </p:cNvSpPr>
          <p:nvPr>
            <p:ph type="body" sz="quarter" idx="13"/>
          </p:nvPr>
        </p:nvSpPr>
        <p:spPr>
          <a:xfrm>
            <a:off x="5029200" y="1752600"/>
            <a:ext cx="3810000" cy="838200"/>
          </a:xfrm>
        </p:spPr>
        <p:txBody>
          <a:bodyPr>
            <a:normAutofit/>
          </a:bodyPr>
          <a:lstStyle/>
          <a:p>
            <a:pPr marL="0" indent="0">
              <a:buNone/>
            </a:pPr>
            <a:r>
              <a:rPr lang="en-US" sz="1400" dirty="0" smtClean="0"/>
              <a:t>While new IT job titles continue to emerge</a:t>
            </a:r>
            <a:br>
              <a:rPr lang="en-US" sz="1400" dirty="0" smtClean="0"/>
            </a:br>
            <a:r>
              <a:rPr lang="en-US" sz="1400" dirty="0" smtClean="0"/>
              <a:t>with the evolution of technology needs, more traditional titles remain high in-demand</a:t>
            </a:r>
            <a:r>
              <a:rPr lang="en-US" sz="1400" dirty="0"/>
              <a:t>.</a:t>
            </a:r>
          </a:p>
        </p:txBody>
      </p:sp>
      <p:pic>
        <p:nvPicPr>
          <p:cNvPr id="4" name="Picture 3" descr="stars-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413826"/>
            <a:ext cx="2971800" cy="4444174"/>
          </a:xfrm>
          <a:prstGeom prst="rect">
            <a:avLst/>
          </a:prstGeom>
        </p:spPr>
      </p:pic>
    </p:spTree>
    <p:extLst>
      <p:ext uri="{BB962C8B-B14F-4D97-AF65-F5344CB8AC3E}">
        <p14:creationId xmlns:p14="http://schemas.microsoft.com/office/powerpoint/2010/main" val="460849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96" y="1143000"/>
            <a:ext cx="9145396" cy="5715000"/>
          </a:xfrm>
          <a:prstGeom prst="rect">
            <a:avLst/>
          </a:prstGeom>
          <a:gradFill flip="none" rotWithShape="1">
            <a:gsLst>
              <a:gs pos="0">
                <a:schemeClr val="accent6"/>
              </a:gs>
              <a:gs pos="100000">
                <a:srgbClr val="FC8109"/>
              </a:gs>
            </a:gsLst>
            <a:lin ang="16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lstStyle/>
          <a:p>
            <a:r>
              <a:rPr lang="en-US" dirty="0" smtClean="0"/>
              <a:t>Skill Set Demand </a:t>
            </a:r>
            <a:endParaRPr lang="en-US" dirty="0"/>
          </a:p>
        </p:txBody>
      </p:sp>
      <p:sp>
        <p:nvSpPr>
          <p:cNvPr id="11" name="Rectangle 10"/>
          <p:cNvSpPr/>
          <p:nvPr/>
        </p:nvSpPr>
        <p:spPr>
          <a:xfrm>
            <a:off x="304800" y="1674197"/>
            <a:ext cx="5029200" cy="4955203"/>
          </a:xfrm>
          <a:prstGeom prst="rect">
            <a:avLst/>
          </a:prstGeom>
          <a:noFill/>
        </p:spPr>
        <p:txBody>
          <a:bodyPr wrap="square" lIns="365760" tIns="365760" rIns="274320" bIns="411480" anchor="b">
            <a:spAutoFit/>
          </a:bodyPr>
          <a:lstStyle/>
          <a:p>
            <a:pPr marL="192024" indent="-283464">
              <a:spcAft>
                <a:spcPts val="600"/>
              </a:spcAft>
              <a:buFont typeface="Wingdings" charset="2"/>
              <a:buChar char="§"/>
            </a:pPr>
            <a:endParaRPr lang="en-US" dirty="0" smtClean="0">
              <a:solidFill>
                <a:srgbClr val="021A32"/>
              </a:solidFill>
              <a:latin typeface="Arial Body"/>
              <a:cs typeface="Arial Body"/>
            </a:endParaRPr>
          </a:p>
          <a:p>
            <a:pPr marL="192024" indent="-283464">
              <a:spcAft>
                <a:spcPts val="600"/>
              </a:spcAft>
              <a:buFont typeface="Wingdings" charset="2"/>
              <a:buChar char="§"/>
            </a:pPr>
            <a:endParaRPr lang="en-US" dirty="0">
              <a:solidFill>
                <a:srgbClr val="021A32"/>
              </a:solidFill>
              <a:latin typeface="Arial Body"/>
              <a:cs typeface="Arial Body"/>
            </a:endParaRPr>
          </a:p>
          <a:p>
            <a:pPr marL="192024" indent="-283464">
              <a:spcAft>
                <a:spcPts val="600"/>
              </a:spcAft>
              <a:buFont typeface="Wingdings" charset="2"/>
              <a:buChar char="§"/>
            </a:pPr>
            <a:r>
              <a:rPr lang="en-US" dirty="0" smtClean="0">
                <a:solidFill>
                  <a:srgbClr val="021A32"/>
                </a:solidFill>
                <a:latin typeface="Arial Body"/>
                <a:cs typeface="Arial Body"/>
              </a:rPr>
              <a:t>Software Developer/Engineer</a:t>
            </a:r>
          </a:p>
          <a:p>
            <a:pPr marL="192024" indent="-283464">
              <a:spcAft>
                <a:spcPts val="600"/>
              </a:spcAft>
              <a:buFont typeface="Wingdings" charset="2"/>
              <a:buChar char="§"/>
            </a:pPr>
            <a:r>
              <a:rPr lang="en-US" dirty="0" smtClean="0">
                <a:solidFill>
                  <a:srgbClr val="021A32"/>
                </a:solidFill>
                <a:latin typeface="Arial Body"/>
                <a:cs typeface="Arial Body"/>
              </a:rPr>
              <a:t>Java Developer</a:t>
            </a:r>
          </a:p>
          <a:p>
            <a:pPr marL="192024" indent="-283464">
              <a:spcAft>
                <a:spcPts val="600"/>
              </a:spcAft>
              <a:buFont typeface="Wingdings" charset="2"/>
              <a:buChar char="§"/>
            </a:pPr>
            <a:r>
              <a:rPr lang="en-US" dirty="0" smtClean="0">
                <a:solidFill>
                  <a:srgbClr val="021A32"/>
                </a:solidFill>
                <a:latin typeface="Arial Body"/>
                <a:cs typeface="Arial Body"/>
              </a:rPr>
              <a:t>Network </a:t>
            </a:r>
            <a:r>
              <a:rPr lang="en-US" dirty="0">
                <a:solidFill>
                  <a:srgbClr val="021A32"/>
                </a:solidFill>
                <a:latin typeface="Arial Body"/>
                <a:cs typeface="Arial Body"/>
              </a:rPr>
              <a:t>Engineer</a:t>
            </a:r>
          </a:p>
          <a:p>
            <a:pPr marL="192024" indent="-283464">
              <a:spcAft>
                <a:spcPts val="600"/>
              </a:spcAft>
              <a:buFont typeface="Wingdings" charset="2"/>
              <a:buChar char="§"/>
            </a:pPr>
            <a:r>
              <a:rPr lang="en-US" dirty="0" smtClean="0">
                <a:solidFill>
                  <a:srgbClr val="021A32"/>
                </a:solidFill>
                <a:latin typeface="Arial Body"/>
                <a:cs typeface="Arial Body"/>
              </a:rPr>
              <a:t>Systems Engineer</a:t>
            </a:r>
          </a:p>
          <a:p>
            <a:pPr marL="192024" indent="-283464">
              <a:spcAft>
                <a:spcPts val="600"/>
              </a:spcAft>
              <a:buFont typeface="Wingdings" charset="2"/>
              <a:buChar char="§"/>
            </a:pPr>
            <a:r>
              <a:rPr lang="en-US" dirty="0" smtClean="0">
                <a:solidFill>
                  <a:srgbClr val="021A32"/>
                </a:solidFill>
                <a:latin typeface="Arial Body"/>
                <a:cs typeface="Arial Body"/>
              </a:rPr>
              <a:t>Web Developer</a:t>
            </a:r>
          </a:p>
          <a:p>
            <a:pPr marL="192024" indent="-283464">
              <a:spcAft>
                <a:spcPts val="600"/>
              </a:spcAft>
              <a:buFont typeface="Wingdings" charset="2"/>
              <a:buChar char="§"/>
            </a:pPr>
            <a:r>
              <a:rPr lang="en-US" dirty="0" smtClean="0">
                <a:solidFill>
                  <a:srgbClr val="021A32"/>
                </a:solidFill>
                <a:latin typeface="Arial Body"/>
                <a:cs typeface="Arial Body"/>
              </a:rPr>
              <a:t>.NET Developer</a:t>
            </a:r>
          </a:p>
          <a:p>
            <a:pPr marL="192024" indent="-283464">
              <a:spcAft>
                <a:spcPts val="600"/>
              </a:spcAft>
              <a:buFont typeface="Wingdings" charset="2"/>
              <a:buChar char="§"/>
            </a:pPr>
            <a:r>
              <a:rPr lang="en-US" dirty="0" smtClean="0">
                <a:solidFill>
                  <a:srgbClr val="021A32"/>
                </a:solidFill>
                <a:latin typeface="Arial Body"/>
                <a:cs typeface="Arial Body"/>
              </a:rPr>
              <a:t>DevOps Engineer</a:t>
            </a:r>
          </a:p>
          <a:p>
            <a:pPr marL="192024" indent="-283464">
              <a:spcAft>
                <a:spcPts val="600"/>
              </a:spcAft>
              <a:buFont typeface="Wingdings" charset="2"/>
              <a:buChar char="§"/>
            </a:pPr>
            <a:r>
              <a:rPr lang="en-US" dirty="0" smtClean="0">
                <a:solidFill>
                  <a:srgbClr val="021A32"/>
                </a:solidFill>
                <a:latin typeface="Arial Body"/>
                <a:cs typeface="Arial Body"/>
              </a:rPr>
              <a:t>Business Analyst</a:t>
            </a:r>
          </a:p>
          <a:p>
            <a:pPr marL="192024" indent="-283464">
              <a:spcAft>
                <a:spcPts val="600"/>
              </a:spcAft>
              <a:buFont typeface="Wingdings" charset="2"/>
              <a:buChar char="§"/>
            </a:pPr>
            <a:r>
              <a:rPr lang="en-US" dirty="0" smtClean="0">
                <a:solidFill>
                  <a:srgbClr val="021A32"/>
                </a:solidFill>
                <a:latin typeface="Arial Body"/>
                <a:cs typeface="Arial Body"/>
              </a:rPr>
              <a:t>Database Administrator</a:t>
            </a:r>
          </a:p>
          <a:p>
            <a:pPr marL="192024" indent="-283464">
              <a:spcAft>
                <a:spcPts val="600"/>
              </a:spcAft>
              <a:buFont typeface="Wingdings" charset="2"/>
              <a:buChar char="§"/>
            </a:pPr>
            <a:r>
              <a:rPr lang="en-US" dirty="0" smtClean="0">
                <a:solidFill>
                  <a:srgbClr val="021A32"/>
                </a:solidFill>
                <a:latin typeface="Arial Body"/>
                <a:cs typeface="Arial Body"/>
              </a:rPr>
              <a:t>Security Analyst</a:t>
            </a:r>
            <a:endParaRPr lang="en-US" dirty="0">
              <a:solidFill>
                <a:srgbClr val="021A32"/>
              </a:solidFill>
              <a:latin typeface="Arial Body"/>
              <a:cs typeface="Arial Body"/>
            </a:endParaRPr>
          </a:p>
        </p:txBody>
      </p:sp>
      <p:sp>
        <p:nvSpPr>
          <p:cNvPr id="12" name="Rectangle 11"/>
          <p:cNvSpPr/>
          <p:nvPr/>
        </p:nvSpPr>
        <p:spPr>
          <a:xfrm>
            <a:off x="0" y="1600200"/>
            <a:ext cx="9144000" cy="9906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5760" defTabSz="457200">
              <a:defRPr/>
            </a:pPr>
            <a:r>
              <a:rPr lang="en-US" sz="3600" b="1" dirty="0" smtClean="0">
                <a:solidFill>
                  <a:schemeClr val="accent1"/>
                </a:solidFill>
                <a:latin typeface="Century Gothic"/>
                <a:ea typeface="Cambria"/>
                <a:cs typeface="Century Gothic"/>
              </a:rPr>
              <a:t>Top Jobs in Demand</a:t>
            </a:r>
            <a:endParaRPr lang="en-US" sz="3600" b="1" dirty="0">
              <a:solidFill>
                <a:schemeClr val="accent1"/>
              </a:solidFill>
              <a:latin typeface="Century Gothic"/>
              <a:ea typeface="Cambria"/>
              <a:cs typeface="Century Gothic"/>
            </a:endParaRPr>
          </a:p>
        </p:txBody>
      </p:sp>
      <p:pic>
        <p:nvPicPr>
          <p:cNvPr id="9" name="Picture 8" descr="jobsearch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752600"/>
            <a:ext cx="3368066" cy="4838181"/>
          </a:xfrm>
          <a:prstGeom prst="rect">
            <a:avLst/>
          </a:prstGeom>
        </p:spPr>
      </p:pic>
    </p:spTree>
    <p:extLst>
      <p:ext uri="{BB962C8B-B14F-4D97-AF65-F5344CB8AC3E}">
        <p14:creationId xmlns:p14="http://schemas.microsoft.com/office/powerpoint/2010/main" val="59117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Attracting IT Talent</a:t>
            </a:r>
            <a:endParaRPr lang="en-US" dirty="0"/>
          </a:p>
        </p:txBody>
      </p:sp>
    </p:spTree>
    <p:extLst>
      <p:ext uri="{BB962C8B-B14F-4D97-AF65-F5344CB8AC3E}">
        <p14:creationId xmlns:p14="http://schemas.microsoft.com/office/powerpoint/2010/main" val="53684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113453"/>
            <a:ext cx="9144000" cy="5744547"/>
          </a:xfrm>
          <a:prstGeom prst="rect">
            <a:avLst/>
          </a:prstGeom>
          <a:gradFill flip="none" rotWithShape="1">
            <a:gsLst>
              <a:gs pos="0">
                <a:schemeClr val="accent6"/>
              </a:gs>
              <a:gs pos="100000">
                <a:srgbClr val="FC8109"/>
              </a:gs>
            </a:gsLst>
            <a:lin ang="16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p:txBody>
          <a:bodyPr/>
          <a:lstStyle/>
          <a:p>
            <a:r>
              <a:rPr lang="en-US" dirty="0" smtClean="0"/>
              <a:t>Success Starts with People</a:t>
            </a:r>
            <a:endParaRPr lang="en-US" dirty="0"/>
          </a:p>
        </p:txBody>
      </p:sp>
      <p:sp>
        <p:nvSpPr>
          <p:cNvPr id="3" name="Text Placeholder 2"/>
          <p:cNvSpPr>
            <a:spLocks noGrp="1"/>
          </p:cNvSpPr>
          <p:nvPr>
            <p:ph type="body" sz="quarter" idx="13"/>
          </p:nvPr>
        </p:nvSpPr>
        <p:spPr>
          <a:xfrm>
            <a:off x="381000" y="1600200"/>
            <a:ext cx="4191000" cy="2438400"/>
          </a:xfrm>
        </p:spPr>
        <p:txBody>
          <a:bodyPr>
            <a:noAutofit/>
          </a:bodyPr>
          <a:lstStyle/>
          <a:p>
            <a:pPr marL="0" indent="0">
              <a:buNone/>
            </a:pPr>
            <a:r>
              <a:rPr lang="en-US" sz="2400" b="1" dirty="0" smtClean="0">
                <a:latin typeface="Century Gothic"/>
                <a:cs typeface="Century Gothic"/>
              </a:rPr>
              <a:t>Attracting the right-fit talent</a:t>
            </a:r>
            <a:r>
              <a:rPr lang="en-US" sz="2800" b="1" dirty="0" smtClean="0">
                <a:latin typeface="Century Gothic"/>
                <a:cs typeface="Century Gothic"/>
              </a:rPr>
              <a:t/>
            </a:r>
            <a:br>
              <a:rPr lang="en-US" sz="2800" b="1" dirty="0" smtClean="0">
                <a:latin typeface="Century Gothic"/>
                <a:cs typeface="Century Gothic"/>
              </a:rPr>
            </a:br>
            <a:r>
              <a:rPr lang="en-US" dirty="0" smtClean="0">
                <a:latin typeface="Arial Body"/>
                <a:cs typeface="Arial Body"/>
              </a:rPr>
              <a:t>is critical to the success of your business goals, yet employers rank</a:t>
            </a:r>
            <a:endParaRPr lang="en-US" sz="2800" dirty="0">
              <a:solidFill>
                <a:schemeClr val="bg1"/>
              </a:solidFill>
              <a:latin typeface="Arial Body"/>
              <a:cs typeface="Arial Body"/>
            </a:endParaRPr>
          </a:p>
          <a:p>
            <a:pPr marL="0" indent="0">
              <a:buNone/>
            </a:pPr>
            <a:r>
              <a:rPr lang="en-US" sz="2400" b="1" dirty="0" smtClean="0">
                <a:latin typeface="Century Gothic"/>
                <a:cs typeface="Century Gothic"/>
              </a:rPr>
              <a:t>Attracting quality talent</a:t>
            </a:r>
            <a:r>
              <a:rPr lang="en-US" sz="3200" b="1" dirty="0" smtClean="0">
                <a:latin typeface="Century Gothic"/>
                <a:cs typeface="Century Gothic"/>
              </a:rPr>
              <a:t/>
            </a:r>
            <a:br>
              <a:rPr lang="en-US" sz="3200" b="1" dirty="0" smtClean="0">
                <a:latin typeface="Century Gothic"/>
                <a:cs typeface="Century Gothic"/>
              </a:rPr>
            </a:br>
            <a:r>
              <a:rPr lang="en-US" dirty="0" smtClean="0">
                <a:latin typeface="Arial Body"/>
                <a:cs typeface="Arial Body"/>
              </a:rPr>
              <a:t>as their top recruitment challenge</a:t>
            </a:r>
          </a:p>
          <a:p>
            <a:pPr marL="182880" lvl="1" indent="0">
              <a:lnSpc>
                <a:spcPct val="120000"/>
              </a:lnSpc>
              <a:buNone/>
            </a:pPr>
            <a:endParaRPr lang="en-US" sz="2800" dirty="0">
              <a:latin typeface="Century Gothic"/>
              <a:cs typeface="Century Gothic"/>
            </a:endParaRPr>
          </a:p>
        </p:txBody>
      </p:sp>
      <p:pic>
        <p:nvPicPr>
          <p:cNvPr id="9" name="Picture 8" descr="choices-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158956"/>
            <a:ext cx="8465693" cy="3707707"/>
          </a:xfrm>
          <a:prstGeom prst="rect">
            <a:avLst/>
          </a:prstGeom>
        </p:spPr>
      </p:pic>
      <p:sp>
        <p:nvSpPr>
          <p:cNvPr id="15" name="Rounded Rectangle 14"/>
          <p:cNvSpPr/>
          <p:nvPr/>
        </p:nvSpPr>
        <p:spPr>
          <a:xfrm>
            <a:off x="4648200" y="1295400"/>
            <a:ext cx="4267200" cy="20574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t"/>
          <a:lstStyle/>
          <a:p>
            <a:pPr marL="182880" defTabSz="457200">
              <a:defRPr/>
            </a:pPr>
            <a:r>
              <a:rPr lang="en-US" sz="2000" b="1" dirty="0">
                <a:solidFill>
                  <a:schemeClr val="accent1"/>
                </a:solidFill>
                <a:latin typeface="Century Gothic"/>
                <a:ea typeface="Cambria"/>
                <a:cs typeface="Century Gothic"/>
              </a:rPr>
              <a:t>Top Recruitment Challenges</a:t>
            </a:r>
          </a:p>
        </p:txBody>
      </p:sp>
      <p:sp>
        <p:nvSpPr>
          <p:cNvPr id="10" name="TextBox 9"/>
          <p:cNvSpPr txBox="1"/>
          <p:nvPr/>
        </p:nvSpPr>
        <p:spPr>
          <a:xfrm>
            <a:off x="5334000" y="1905000"/>
            <a:ext cx="3389142" cy="1117465"/>
          </a:xfrm>
          <a:prstGeom prst="rect">
            <a:avLst/>
          </a:prstGeom>
          <a:noFill/>
        </p:spPr>
        <p:txBody>
          <a:bodyPr wrap="square" lIns="0" tIns="0" rtlCol="0">
            <a:spAutoFit/>
          </a:bodyPr>
          <a:lstStyle/>
          <a:p>
            <a:pPr>
              <a:lnSpc>
                <a:spcPct val="130000"/>
              </a:lnSpc>
            </a:pPr>
            <a:r>
              <a:rPr lang="en-US" sz="2000" dirty="0" smtClean="0"/>
              <a:t>Attracting quality talent</a:t>
            </a:r>
          </a:p>
          <a:p>
            <a:pPr>
              <a:lnSpc>
                <a:spcPct val="130000"/>
              </a:lnSpc>
            </a:pPr>
            <a:r>
              <a:rPr lang="en-US" sz="2000" dirty="0" smtClean="0"/>
              <a:t>Time to fill open positions</a:t>
            </a:r>
          </a:p>
          <a:p>
            <a:pPr>
              <a:lnSpc>
                <a:spcPct val="130000"/>
              </a:lnSpc>
            </a:pPr>
            <a:r>
              <a:rPr lang="en-US" sz="2000" dirty="0" smtClean="0"/>
              <a:t>Retaining quality talent</a:t>
            </a:r>
          </a:p>
        </p:txBody>
      </p:sp>
      <p:sp>
        <p:nvSpPr>
          <p:cNvPr id="12" name="Right Arrow 11"/>
          <p:cNvSpPr/>
          <p:nvPr/>
        </p:nvSpPr>
        <p:spPr>
          <a:xfrm>
            <a:off x="5063197" y="2061470"/>
            <a:ext cx="207498" cy="20749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5063197" y="2459502"/>
            <a:ext cx="207498" cy="20749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5063197" y="2840502"/>
            <a:ext cx="207498" cy="20749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34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715000"/>
          </a:xfrm>
          <a:prstGeom prst="rect">
            <a:avLst/>
          </a:prstGeom>
          <a:solidFill>
            <a:srgbClr val="C3E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The Cost of Hiring</a:t>
            </a:r>
            <a:endParaRPr lang="en-US" dirty="0"/>
          </a:p>
        </p:txBody>
      </p:sp>
      <p:grpSp>
        <p:nvGrpSpPr>
          <p:cNvPr id="9" name="Group 8"/>
          <p:cNvGrpSpPr/>
          <p:nvPr/>
        </p:nvGrpSpPr>
        <p:grpSpPr>
          <a:xfrm>
            <a:off x="457200" y="4572000"/>
            <a:ext cx="3962400" cy="1676400"/>
            <a:chOff x="457200" y="1752600"/>
            <a:chExt cx="3962400" cy="1676400"/>
          </a:xfrm>
        </p:grpSpPr>
        <p:sp>
          <p:nvSpPr>
            <p:cNvPr id="7" name="Rectangle 6"/>
            <p:cNvSpPr/>
            <p:nvPr/>
          </p:nvSpPr>
          <p:spPr>
            <a:xfrm>
              <a:off x="1371600" y="2782669"/>
              <a:ext cx="3048000" cy="646331"/>
            </a:xfrm>
            <a:prstGeom prst="rect">
              <a:avLst/>
            </a:prstGeom>
          </p:spPr>
          <p:txBody>
            <a:bodyPr wrap="square">
              <a:spAutoFit/>
            </a:bodyPr>
            <a:lstStyle/>
            <a:p>
              <a:r>
                <a:rPr lang="en-US" b="1" dirty="0">
                  <a:solidFill>
                    <a:schemeClr val="tx2"/>
                  </a:solidFill>
                  <a:latin typeface="Century Gothic"/>
                  <a:cs typeface="Century Gothic"/>
                </a:rPr>
                <a:t>The average time </a:t>
              </a:r>
              <a:r>
                <a:rPr lang="en-US" b="1" dirty="0" smtClean="0">
                  <a:solidFill>
                    <a:schemeClr val="tx2"/>
                  </a:solidFill>
                  <a:latin typeface="Century Gothic"/>
                  <a:cs typeface="Century Gothic"/>
                </a:rPr>
                <a:t>before a </a:t>
              </a:r>
              <a:r>
                <a:rPr lang="en-US" b="1" dirty="0">
                  <a:solidFill>
                    <a:schemeClr val="tx2"/>
                  </a:solidFill>
                  <a:latin typeface="Century Gothic"/>
                  <a:cs typeface="Century Gothic"/>
                </a:rPr>
                <a:t>new hire is </a:t>
              </a:r>
              <a:r>
                <a:rPr lang="en-US" b="1" dirty="0" smtClean="0">
                  <a:solidFill>
                    <a:schemeClr val="tx2"/>
                  </a:solidFill>
                  <a:latin typeface="Century Gothic"/>
                  <a:cs typeface="Century Gothic"/>
                </a:rPr>
                <a:t>productive</a:t>
              </a:r>
              <a:endParaRPr lang="en-US" b="1" dirty="0">
                <a:solidFill>
                  <a:schemeClr val="tx2"/>
                </a:solidFill>
                <a:latin typeface="Century Gothic"/>
                <a:cs typeface="Century Gothic"/>
              </a:endParaRPr>
            </a:p>
          </p:txBody>
        </p:sp>
        <p:sp>
          <p:nvSpPr>
            <p:cNvPr id="8" name="Rectangle 7"/>
            <p:cNvSpPr/>
            <p:nvPr/>
          </p:nvSpPr>
          <p:spPr>
            <a:xfrm>
              <a:off x="1371600" y="1752600"/>
              <a:ext cx="2362200" cy="1107996"/>
            </a:xfrm>
            <a:prstGeom prst="rect">
              <a:avLst/>
            </a:prstGeom>
          </p:spPr>
          <p:txBody>
            <a:bodyPr wrap="square">
              <a:spAutoFit/>
            </a:bodyPr>
            <a:lstStyle/>
            <a:p>
              <a:r>
                <a:rPr lang="en-US" sz="6600" b="1" dirty="0">
                  <a:solidFill>
                    <a:schemeClr val="accent6"/>
                  </a:solidFill>
                  <a:latin typeface="Century Gothic"/>
                  <a:cs typeface="Century Gothic"/>
                </a:rPr>
                <a:t>50</a:t>
              </a:r>
              <a:r>
                <a:rPr lang="en-US" sz="3600" b="1" dirty="0">
                  <a:solidFill>
                    <a:schemeClr val="accent6"/>
                  </a:solidFill>
                  <a:latin typeface="Century Gothic"/>
                  <a:cs typeface="Century Gothic"/>
                </a:rPr>
                <a:t> days</a:t>
              </a:r>
            </a:p>
          </p:txBody>
        </p:sp>
        <p:pic>
          <p:nvPicPr>
            <p:cNvPr id="4" name="Picture 3" descr="Untitled-2-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981200"/>
              <a:ext cx="762000" cy="762000"/>
            </a:xfrm>
            <a:prstGeom prst="rect">
              <a:avLst/>
            </a:prstGeom>
          </p:spPr>
        </p:pic>
      </p:grpSp>
      <p:grpSp>
        <p:nvGrpSpPr>
          <p:cNvPr id="21" name="Group 20"/>
          <p:cNvGrpSpPr/>
          <p:nvPr/>
        </p:nvGrpSpPr>
        <p:grpSpPr>
          <a:xfrm>
            <a:off x="5029200" y="1600200"/>
            <a:ext cx="3648876" cy="1676400"/>
            <a:chOff x="4733124" y="1752600"/>
            <a:chExt cx="3648876" cy="1676400"/>
          </a:xfrm>
        </p:grpSpPr>
        <p:sp>
          <p:nvSpPr>
            <p:cNvPr id="10" name="Rectangle 9"/>
            <p:cNvSpPr/>
            <p:nvPr/>
          </p:nvSpPr>
          <p:spPr>
            <a:xfrm>
              <a:off x="5486400" y="2782669"/>
              <a:ext cx="2895600" cy="646331"/>
            </a:xfrm>
            <a:prstGeom prst="rect">
              <a:avLst/>
            </a:prstGeom>
          </p:spPr>
          <p:txBody>
            <a:bodyPr wrap="square">
              <a:spAutoFit/>
            </a:bodyPr>
            <a:lstStyle/>
            <a:p>
              <a:r>
                <a:rPr lang="en-US" b="1" dirty="0">
                  <a:solidFill>
                    <a:schemeClr val="tx2"/>
                  </a:solidFill>
                  <a:latin typeface="Century Gothic"/>
                  <a:cs typeface="Century Gothic"/>
                </a:rPr>
                <a:t>The average </a:t>
              </a:r>
              <a:r>
                <a:rPr lang="en-US" b="1" dirty="0" smtClean="0">
                  <a:solidFill>
                    <a:schemeClr val="tx2"/>
                  </a:solidFill>
                  <a:latin typeface="Century Gothic"/>
                  <a:cs typeface="Century Gothic"/>
                </a:rPr>
                <a:t>time</a:t>
              </a:r>
            </a:p>
            <a:p>
              <a:r>
                <a:rPr lang="en-US" b="1" dirty="0" smtClean="0">
                  <a:solidFill>
                    <a:schemeClr val="tx2"/>
                  </a:solidFill>
                  <a:latin typeface="Century Gothic"/>
                  <a:cs typeface="Century Gothic"/>
                </a:rPr>
                <a:t>to fill full-time positions</a:t>
              </a:r>
              <a:endParaRPr lang="en-US" b="1" dirty="0">
                <a:solidFill>
                  <a:schemeClr val="tx2"/>
                </a:solidFill>
                <a:latin typeface="Century Gothic"/>
                <a:cs typeface="Century Gothic"/>
              </a:endParaRPr>
            </a:p>
          </p:txBody>
        </p:sp>
        <p:sp>
          <p:nvSpPr>
            <p:cNvPr id="12" name="Rectangle 11"/>
            <p:cNvSpPr/>
            <p:nvPr/>
          </p:nvSpPr>
          <p:spPr>
            <a:xfrm>
              <a:off x="5486400" y="1752600"/>
              <a:ext cx="2362200" cy="1107996"/>
            </a:xfrm>
            <a:prstGeom prst="rect">
              <a:avLst/>
            </a:prstGeom>
          </p:spPr>
          <p:txBody>
            <a:bodyPr wrap="square">
              <a:spAutoFit/>
            </a:bodyPr>
            <a:lstStyle/>
            <a:p>
              <a:r>
                <a:rPr lang="en-US" sz="6600" b="1" dirty="0" smtClean="0">
                  <a:solidFill>
                    <a:srgbClr val="F8971D"/>
                  </a:solidFill>
                  <a:latin typeface="Century Gothic"/>
                  <a:cs typeface="Century Gothic"/>
                </a:rPr>
                <a:t>55</a:t>
              </a:r>
              <a:r>
                <a:rPr lang="en-US" sz="3600" b="1" dirty="0" smtClean="0">
                  <a:solidFill>
                    <a:srgbClr val="F8971D"/>
                  </a:solidFill>
                  <a:latin typeface="Century Gothic"/>
                  <a:cs typeface="Century Gothic"/>
                </a:rPr>
                <a:t> </a:t>
              </a:r>
              <a:r>
                <a:rPr lang="en-US" sz="3600" b="1" dirty="0">
                  <a:solidFill>
                    <a:srgbClr val="F8971D"/>
                  </a:solidFill>
                  <a:latin typeface="Century Gothic"/>
                  <a:cs typeface="Century Gothic"/>
                </a:rPr>
                <a:t>days</a:t>
              </a:r>
            </a:p>
          </p:txBody>
        </p:sp>
        <p:pic>
          <p:nvPicPr>
            <p:cNvPr id="5" name="Picture 4" descr="Untitled-2-0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3124" y="1981201"/>
              <a:ext cx="753276" cy="752622"/>
            </a:xfrm>
            <a:prstGeom prst="rect">
              <a:avLst/>
            </a:prstGeom>
          </p:spPr>
        </p:pic>
      </p:grpSp>
      <p:pic>
        <p:nvPicPr>
          <p:cNvPr id="15" name="Picture 14" descr="Untitled-2-0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4648200"/>
            <a:ext cx="762662" cy="761999"/>
          </a:xfrm>
          <a:prstGeom prst="rect">
            <a:avLst/>
          </a:prstGeom>
        </p:spPr>
      </p:pic>
      <p:sp>
        <p:nvSpPr>
          <p:cNvPr id="16" name="Rectangle 15"/>
          <p:cNvSpPr/>
          <p:nvPr/>
        </p:nvSpPr>
        <p:spPr>
          <a:xfrm>
            <a:off x="5791200" y="5486400"/>
            <a:ext cx="3200400" cy="646331"/>
          </a:xfrm>
          <a:prstGeom prst="rect">
            <a:avLst/>
          </a:prstGeom>
        </p:spPr>
        <p:txBody>
          <a:bodyPr wrap="square">
            <a:spAutoFit/>
          </a:bodyPr>
          <a:lstStyle/>
          <a:p>
            <a:r>
              <a:rPr lang="en-US" b="1" dirty="0" smtClean="0">
                <a:solidFill>
                  <a:schemeClr val="tx2"/>
                </a:solidFill>
                <a:latin typeface="Century Gothic"/>
                <a:cs typeface="Century Gothic"/>
              </a:rPr>
              <a:t>Estimated cost of just one bad hire to a company</a:t>
            </a:r>
            <a:endParaRPr lang="en-US" b="1" dirty="0">
              <a:solidFill>
                <a:schemeClr val="tx2"/>
              </a:solidFill>
              <a:latin typeface="Century Gothic"/>
              <a:cs typeface="Century Gothic"/>
            </a:endParaRPr>
          </a:p>
        </p:txBody>
      </p:sp>
      <p:sp>
        <p:nvSpPr>
          <p:cNvPr id="17" name="Rectangle 16"/>
          <p:cNvSpPr/>
          <p:nvPr/>
        </p:nvSpPr>
        <p:spPr>
          <a:xfrm>
            <a:off x="5867400" y="4495800"/>
            <a:ext cx="3352800" cy="1015663"/>
          </a:xfrm>
          <a:prstGeom prst="rect">
            <a:avLst/>
          </a:prstGeom>
        </p:spPr>
        <p:txBody>
          <a:bodyPr wrap="square">
            <a:spAutoFit/>
          </a:bodyPr>
          <a:lstStyle/>
          <a:p>
            <a:r>
              <a:rPr lang="en-US" sz="6000" b="1" baseline="30000" dirty="0" smtClean="0">
                <a:solidFill>
                  <a:srgbClr val="F8971D"/>
                </a:solidFill>
                <a:latin typeface="Century Gothic"/>
                <a:cs typeface="Century Gothic"/>
              </a:rPr>
              <a:t>$</a:t>
            </a:r>
            <a:r>
              <a:rPr lang="en-US" sz="6000" b="1" dirty="0" smtClean="0">
                <a:solidFill>
                  <a:srgbClr val="F8971D"/>
                </a:solidFill>
                <a:latin typeface="Century Gothic"/>
                <a:cs typeface="Century Gothic"/>
              </a:rPr>
              <a:t>50,000</a:t>
            </a:r>
            <a:endParaRPr lang="en-US" sz="6000" b="1" dirty="0">
              <a:solidFill>
                <a:srgbClr val="F8971D"/>
              </a:solidFill>
              <a:latin typeface="Century Gothic"/>
              <a:cs typeface="Century Gothic"/>
            </a:endParaRPr>
          </a:p>
        </p:txBody>
      </p:sp>
      <p:grpSp>
        <p:nvGrpSpPr>
          <p:cNvPr id="3" name="Group 2"/>
          <p:cNvGrpSpPr/>
          <p:nvPr/>
        </p:nvGrpSpPr>
        <p:grpSpPr>
          <a:xfrm>
            <a:off x="457200" y="1619071"/>
            <a:ext cx="3733800" cy="2190929"/>
            <a:chOff x="457200" y="4419600"/>
            <a:chExt cx="3733800" cy="2190929"/>
          </a:xfrm>
        </p:grpSpPr>
        <p:sp>
          <p:nvSpPr>
            <p:cNvPr id="13" name="Rectangle 12"/>
            <p:cNvSpPr/>
            <p:nvPr/>
          </p:nvSpPr>
          <p:spPr>
            <a:xfrm>
              <a:off x="1371600" y="5410200"/>
              <a:ext cx="2819400" cy="1200329"/>
            </a:xfrm>
            <a:prstGeom prst="rect">
              <a:avLst/>
            </a:prstGeom>
          </p:spPr>
          <p:txBody>
            <a:bodyPr wrap="square">
              <a:spAutoFit/>
            </a:bodyPr>
            <a:lstStyle/>
            <a:p>
              <a:r>
                <a:rPr lang="en-US" b="1" dirty="0">
                  <a:solidFill>
                    <a:schemeClr val="tx2"/>
                  </a:solidFill>
                  <a:latin typeface="Century Gothic"/>
                  <a:cs typeface="Century Gothic"/>
                </a:rPr>
                <a:t>o</a:t>
              </a:r>
              <a:r>
                <a:rPr lang="en-US" b="1" dirty="0" smtClean="0">
                  <a:solidFill>
                    <a:schemeClr val="tx2"/>
                  </a:solidFill>
                  <a:latin typeface="Century Gothic"/>
                  <a:cs typeface="Century Gothic"/>
                </a:rPr>
                <a:t>f executives believe attracting and retaining</a:t>
              </a:r>
              <a:br>
                <a:rPr lang="en-US" b="1" dirty="0" smtClean="0">
                  <a:solidFill>
                    <a:schemeClr val="tx2"/>
                  </a:solidFill>
                  <a:latin typeface="Century Gothic"/>
                  <a:cs typeface="Century Gothic"/>
                </a:rPr>
              </a:br>
              <a:r>
                <a:rPr lang="en-US" b="1" dirty="0" smtClean="0">
                  <a:solidFill>
                    <a:schemeClr val="tx2"/>
                  </a:solidFill>
                  <a:latin typeface="Century Gothic"/>
                  <a:cs typeface="Century Gothic"/>
                </a:rPr>
                <a:t>talent is an issue for</a:t>
              </a:r>
              <a:br>
                <a:rPr lang="en-US" b="1" dirty="0" smtClean="0">
                  <a:solidFill>
                    <a:schemeClr val="tx2"/>
                  </a:solidFill>
                  <a:latin typeface="Century Gothic"/>
                  <a:cs typeface="Century Gothic"/>
                </a:rPr>
              </a:br>
              <a:r>
                <a:rPr lang="en-US" b="1" dirty="0" smtClean="0">
                  <a:solidFill>
                    <a:schemeClr val="tx2"/>
                  </a:solidFill>
                  <a:latin typeface="Century Gothic"/>
                  <a:cs typeface="Century Gothic"/>
                </a:rPr>
                <a:t>their company</a:t>
              </a:r>
              <a:endParaRPr lang="en-US" b="1" dirty="0">
                <a:solidFill>
                  <a:schemeClr val="tx2"/>
                </a:solidFill>
                <a:latin typeface="Century Gothic"/>
                <a:cs typeface="Century Gothic"/>
              </a:endParaRPr>
            </a:p>
          </p:txBody>
        </p:sp>
        <p:sp>
          <p:nvSpPr>
            <p:cNvPr id="14" name="Rectangle 13"/>
            <p:cNvSpPr/>
            <p:nvPr/>
          </p:nvSpPr>
          <p:spPr>
            <a:xfrm>
              <a:off x="1371600" y="4419600"/>
              <a:ext cx="2362200" cy="1107996"/>
            </a:xfrm>
            <a:prstGeom prst="rect">
              <a:avLst/>
            </a:prstGeom>
          </p:spPr>
          <p:txBody>
            <a:bodyPr wrap="square">
              <a:spAutoFit/>
            </a:bodyPr>
            <a:lstStyle/>
            <a:p>
              <a:r>
                <a:rPr lang="en-US" sz="6600" b="1" dirty="0" smtClean="0">
                  <a:solidFill>
                    <a:srgbClr val="F8971D"/>
                  </a:solidFill>
                  <a:latin typeface="Century Gothic"/>
                  <a:cs typeface="Century Gothic"/>
                </a:rPr>
                <a:t>83</a:t>
              </a:r>
              <a:r>
                <a:rPr lang="en-US" sz="4000" b="1" dirty="0" smtClean="0">
                  <a:solidFill>
                    <a:srgbClr val="F8971D"/>
                  </a:solidFill>
                  <a:latin typeface="Century Gothic"/>
                  <a:cs typeface="Century Gothic"/>
                </a:rPr>
                <a:t>%</a:t>
              </a:r>
              <a:endParaRPr lang="en-US" sz="4000" b="1" dirty="0">
                <a:solidFill>
                  <a:srgbClr val="F8971D"/>
                </a:solidFill>
                <a:latin typeface="Century Gothic"/>
                <a:cs typeface="Century Gothic"/>
              </a:endParaRPr>
            </a:p>
          </p:txBody>
        </p:sp>
        <p:pic>
          <p:nvPicPr>
            <p:cNvPr id="18" name="Picture 17" descr="Untitled-2-0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648200"/>
              <a:ext cx="762663" cy="762000"/>
            </a:xfrm>
            <a:prstGeom prst="rect">
              <a:avLst/>
            </a:prstGeom>
          </p:spPr>
        </p:pic>
      </p:grpSp>
      <p:cxnSp>
        <p:nvCxnSpPr>
          <p:cNvPr id="19" name="Straight Connector 18"/>
          <p:cNvCxnSpPr/>
          <p:nvPr/>
        </p:nvCxnSpPr>
        <p:spPr>
          <a:xfrm>
            <a:off x="533400" y="4038600"/>
            <a:ext cx="8153400" cy="0"/>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724400" y="1371600"/>
            <a:ext cx="0" cy="5257800"/>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317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09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Job Descriptions</a:t>
            </a:r>
          </a:p>
        </p:txBody>
      </p:sp>
      <p:sp>
        <p:nvSpPr>
          <p:cNvPr id="3" name="Rectangle 2"/>
          <p:cNvSpPr/>
          <p:nvPr/>
        </p:nvSpPr>
        <p:spPr>
          <a:xfrm>
            <a:off x="5181600" y="2209800"/>
            <a:ext cx="3581400" cy="1661994"/>
          </a:xfrm>
          <a:prstGeom prst="rect">
            <a:avLst/>
          </a:prstGeom>
        </p:spPr>
        <p:txBody>
          <a:bodyPr wrap="square">
            <a:spAutoFit/>
          </a:bodyPr>
          <a:lstStyle/>
          <a:p>
            <a:pPr algn="ctr"/>
            <a:r>
              <a:rPr lang="en-US" sz="1400" dirty="0">
                <a:solidFill>
                  <a:schemeClr val="accent3"/>
                </a:solidFill>
                <a:latin typeface="Arial"/>
                <a:cs typeface="Arial"/>
              </a:rPr>
              <a:t>Taking the time to </a:t>
            </a:r>
            <a:r>
              <a:rPr lang="en-US" sz="1400" dirty="0" smtClean="0">
                <a:solidFill>
                  <a:schemeClr val="accent3"/>
                </a:solidFill>
                <a:latin typeface="Arial"/>
                <a:cs typeface="Arial"/>
              </a:rPr>
              <a:t>craft</a:t>
            </a:r>
            <a:r>
              <a:rPr lang="en-US" sz="1400" dirty="0" smtClean="0">
                <a:solidFill>
                  <a:schemeClr val="accent3"/>
                </a:solidFill>
                <a:latin typeface="Century Gothic"/>
                <a:cs typeface="Century Gothic"/>
              </a:rPr>
              <a:t/>
            </a:r>
            <a:br>
              <a:rPr lang="en-US" sz="1400" dirty="0" smtClean="0">
                <a:solidFill>
                  <a:schemeClr val="accent3"/>
                </a:solidFill>
                <a:latin typeface="Century Gothic"/>
                <a:cs typeface="Century Gothic"/>
              </a:rPr>
            </a:br>
            <a:r>
              <a:rPr lang="en-US" sz="2000" b="1" dirty="0" smtClean="0">
                <a:solidFill>
                  <a:schemeClr val="accent1"/>
                </a:solidFill>
                <a:latin typeface="Century Gothic"/>
                <a:cs typeface="Century Gothic"/>
              </a:rPr>
              <a:t>clear</a:t>
            </a:r>
            <a:r>
              <a:rPr lang="en-US" sz="2000" b="1" dirty="0">
                <a:solidFill>
                  <a:schemeClr val="accent1"/>
                </a:solidFill>
                <a:latin typeface="Century Gothic"/>
                <a:cs typeface="Century Gothic"/>
              </a:rPr>
              <a:t>, accurate </a:t>
            </a:r>
            <a:r>
              <a:rPr lang="en-US" sz="2000" b="1" dirty="0" smtClean="0">
                <a:solidFill>
                  <a:schemeClr val="accent1"/>
                </a:solidFill>
                <a:latin typeface="Century Gothic"/>
                <a:cs typeface="Century Gothic"/>
              </a:rPr>
              <a:t>and timely</a:t>
            </a:r>
            <a:br>
              <a:rPr lang="en-US" sz="2000" b="1" dirty="0" smtClean="0">
                <a:solidFill>
                  <a:schemeClr val="accent1"/>
                </a:solidFill>
                <a:latin typeface="Century Gothic"/>
                <a:cs typeface="Century Gothic"/>
              </a:rPr>
            </a:br>
            <a:r>
              <a:rPr lang="en-US" sz="2000" b="1" dirty="0" smtClean="0">
                <a:solidFill>
                  <a:schemeClr val="accent1"/>
                </a:solidFill>
                <a:latin typeface="Century Gothic"/>
                <a:cs typeface="Century Gothic"/>
              </a:rPr>
              <a:t>job descriptions with impactful content</a:t>
            </a:r>
            <a:br>
              <a:rPr lang="en-US" sz="2000" b="1" dirty="0" smtClean="0">
                <a:solidFill>
                  <a:schemeClr val="accent1"/>
                </a:solidFill>
                <a:latin typeface="Century Gothic"/>
                <a:cs typeface="Century Gothic"/>
              </a:rPr>
            </a:br>
            <a:r>
              <a:rPr lang="en-US" sz="1400" dirty="0" smtClean="0">
                <a:solidFill>
                  <a:schemeClr val="accent3"/>
                </a:solidFill>
                <a:latin typeface="Arial"/>
                <a:cs typeface="Arial"/>
              </a:rPr>
              <a:t>can help </a:t>
            </a:r>
            <a:r>
              <a:rPr lang="en-US" sz="1400" dirty="0">
                <a:solidFill>
                  <a:schemeClr val="accent3"/>
                </a:solidFill>
                <a:latin typeface="Arial"/>
                <a:cs typeface="Arial"/>
              </a:rPr>
              <a:t>organizations </a:t>
            </a:r>
            <a:r>
              <a:rPr lang="en-US" sz="1400" dirty="0" smtClean="0">
                <a:solidFill>
                  <a:schemeClr val="accent3"/>
                </a:solidFill>
                <a:latin typeface="Arial"/>
                <a:cs typeface="Arial"/>
              </a:rPr>
              <a:t>find </a:t>
            </a:r>
            <a:br>
              <a:rPr lang="en-US" sz="1400" dirty="0" smtClean="0">
                <a:solidFill>
                  <a:schemeClr val="accent3"/>
                </a:solidFill>
                <a:latin typeface="Arial"/>
                <a:cs typeface="Arial"/>
              </a:rPr>
            </a:br>
            <a:r>
              <a:rPr lang="en-US" sz="1400" dirty="0" smtClean="0">
                <a:solidFill>
                  <a:schemeClr val="accent3"/>
                </a:solidFill>
                <a:latin typeface="Arial"/>
                <a:cs typeface="Arial"/>
              </a:rPr>
              <a:t>high</a:t>
            </a:r>
            <a:r>
              <a:rPr lang="en-US" sz="1400" dirty="0">
                <a:solidFill>
                  <a:schemeClr val="accent3"/>
                </a:solidFill>
                <a:latin typeface="Arial"/>
                <a:cs typeface="Arial"/>
              </a:rPr>
              <a:t>-quality candidates faster</a:t>
            </a:r>
          </a:p>
        </p:txBody>
      </p:sp>
      <p:pic>
        <p:nvPicPr>
          <p:cNvPr id="4" name="Picture 3" descr="Untitled-2-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447800"/>
            <a:ext cx="686397" cy="685800"/>
          </a:xfrm>
          <a:prstGeom prst="rect">
            <a:avLst/>
          </a:prstGeom>
        </p:spPr>
      </p:pic>
      <p:sp>
        <p:nvSpPr>
          <p:cNvPr id="9" name="Rectangle 8"/>
          <p:cNvSpPr/>
          <p:nvPr/>
        </p:nvSpPr>
        <p:spPr>
          <a:xfrm>
            <a:off x="5029200" y="5334000"/>
            <a:ext cx="3810000" cy="1138773"/>
          </a:xfrm>
          <a:prstGeom prst="rect">
            <a:avLst/>
          </a:prstGeom>
        </p:spPr>
        <p:txBody>
          <a:bodyPr wrap="square">
            <a:spAutoFit/>
          </a:bodyPr>
          <a:lstStyle/>
          <a:p>
            <a:pPr algn="ctr"/>
            <a:r>
              <a:rPr lang="en-US" sz="2000" b="1" dirty="0" smtClean="0">
                <a:solidFill>
                  <a:srgbClr val="F8971D"/>
                </a:solidFill>
                <a:latin typeface="Century Gothic"/>
                <a:cs typeface="Century Gothic"/>
              </a:rPr>
              <a:t>81% of candidates</a:t>
            </a:r>
            <a:r>
              <a:rPr lang="en-US" sz="2000" b="1" dirty="0">
                <a:solidFill>
                  <a:srgbClr val="F8971D"/>
                </a:solidFill>
                <a:latin typeface="Century Gothic"/>
                <a:cs typeface="Century Gothic"/>
              </a:rPr>
              <a:t> </a:t>
            </a:r>
            <a:endParaRPr lang="en-US" sz="2000" b="1" dirty="0" smtClean="0">
              <a:solidFill>
                <a:srgbClr val="F8971D"/>
              </a:solidFill>
              <a:latin typeface="Century Gothic"/>
              <a:cs typeface="Century Gothic"/>
            </a:endParaRPr>
          </a:p>
          <a:p>
            <a:pPr algn="ctr"/>
            <a:r>
              <a:rPr lang="en-US" sz="2000" b="1" dirty="0" smtClean="0">
                <a:solidFill>
                  <a:srgbClr val="F8971D"/>
                </a:solidFill>
                <a:latin typeface="Century Gothic"/>
                <a:cs typeface="Century Gothic"/>
              </a:rPr>
              <a:t>believe </a:t>
            </a:r>
            <a:r>
              <a:rPr lang="en-US" sz="1400" dirty="0" smtClean="0">
                <a:solidFill>
                  <a:schemeClr val="accent1"/>
                </a:solidFill>
                <a:latin typeface="Century Gothic"/>
                <a:cs typeface="Century Gothic"/>
              </a:rPr>
              <a:t/>
            </a:r>
            <a:br>
              <a:rPr lang="en-US" sz="1400" dirty="0" smtClean="0">
                <a:solidFill>
                  <a:schemeClr val="accent1"/>
                </a:solidFill>
                <a:latin typeface="Century Gothic"/>
                <a:cs typeface="Century Gothic"/>
              </a:rPr>
            </a:br>
            <a:r>
              <a:rPr lang="en-US" sz="1400" dirty="0" smtClean="0">
                <a:solidFill>
                  <a:schemeClr val="accent3"/>
                </a:solidFill>
                <a:latin typeface="Arial Body"/>
                <a:cs typeface="Arial Body"/>
              </a:rPr>
              <a:t>accurate job descriptions </a:t>
            </a:r>
            <a:r>
              <a:rPr lang="en-US" sz="1400" dirty="0" smtClean="0">
                <a:solidFill>
                  <a:schemeClr val="accent3"/>
                </a:solidFill>
                <a:latin typeface="Arial"/>
                <a:cs typeface="Arial"/>
              </a:rPr>
              <a:t>are one of </a:t>
            </a:r>
            <a:br>
              <a:rPr lang="en-US" sz="1400" dirty="0" smtClean="0">
                <a:solidFill>
                  <a:schemeClr val="accent3"/>
                </a:solidFill>
                <a:latin typeface="Arial"/>
                <a:cs typeface="Arial"/>
              </a:rPr>
            </a:br>
            <a:r>
              <a:rPr lang="en-US" sz="1400" dirty="0" smtClean="0">
                <a:solidFill>
                  <a:schemeClr val="accent3"/>
                </a:solidFill>
                <a:latin typeface="Arial"/>
                <a:cs typeface="Arial"/>
              </a:rPr>
              <a:t>the </a:t>
            </a:r>
            <a:r>
              <a:rPr lang="en-US" sz="1400" dirty="0">
                <a:solidFill>
                  <a:schemeClr val="accent3"/>
                </a:solidFill>
                <a:latin typeface="Arial"/>
                <a:cs typeface="Arial"/>
              </a:rPr>
              <a:t>most </a:t>
            </a:r>
            <a:r>
              <a:rPr lang="en-US" sz="1400" dirty="0" smtClean="0">
                <a:solidFill>
                  <a:schemeClr val="accent3"/>
                </a:solidFill>
                <a:latin typeface="Arial"/>
                <a:cs typeface="Arial"/>
              </a:rPr>
              <a:t>important recruiting </a:t>
            </a:r>
            <a:r>
              <a:rPr lang="en-US" sz="1400" dirty="0">
                <a:solidFill>
                  <a:schemeClr val="accent3"/>
                </a:solidFill>
                <a:latin typeface="Arial"/>
                <a:cs typeface="Arial"/>
              </a:rPr>
              <a:t>activities</a:t>
            </a:r>
          </a:p>
        </p:txBody>
      </p:sp>
      <p:pic>
        <p:nvPicPr>
          <p:cNvPr id="16" name="Picture 15" descr="Untitled-2-0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495800"/>
            <a:ext cx="762663" cy="762000"/>
          </a:xfrm>
          <a:prstGeom prst="rect">
            <a:avLst/>
          </a:prstGeom>
        </p:spPr>
      </p:pic>
      <p:grpSp>
        <p:nvGrpSpPr>
          <p:cNvPr id="7" name="Group 6"/>
          <p:cNvGrpSpPr/>
          <p:nvPr/>
        </p:nvGrpSpPr>
        <p:grpSpPr>
          <a:xfrm>
            <a:off x="0" y="1143000"/>
            <a:ext cx="4800600" cy="5715000"/>
            <a:chOff x="4343400" y="1143000"/>
            <a:chExt cx="4800600" cy="5715000"/>
          </a:xfrm>
        </p:grpSpPr>
        <p:sp>
          <p:nvSpPr>
            <p:cNvPr id="22" name="Rectangle 21"/>
            <p:cNvSpPr/>
            <p:nvPr/>
          </p:nvSpPr>
          <p:spPr>
            <a:xfrm>
              <a:off x="4343400" y="1143000"/>
              <a:ext cx="4800600" cy="5715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5760" defTabSz="457200">
                <a:defRPr/>
              </a:pPr>
              <a:endParaRPr lang="en-US" sz="3600" b="1" dirty="0">
                <a:solidFill>
                  <a:schemeClr val="accent1"/>
                </a:solidFill>
                <a:latin typeface="Century Gothic"/>
                <a:ea typeface="Cambria"/>
                <a:cs typeface="Century Gothic"/>
              </a:endParaRPr>
            </a:p>
          </p:txBody>
        </p:sp>
        <p:pic>
          <p:nvPicPr>
            <p:cNvPr id="21" name="Picture 20" descr="clipboard-0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219200"/>
              <a:ext cx="4370832" cy="5492496"/>
            </a:xfrm>
            <a:prstGeom prst="rect">
              <a:avLst/>
            </a:prstGeom>
          </p:spPr>
        </p:pic>
        <p:sp>
          <p:nvSpPr>
            <p:cNvPr id="14" name="Rectangle 13"/>
            <p:cNvSpPr/>
            <p:nvPr/>
          </p:nvSpPr>
          <p:spPr>
            <a:xfrm>
              <a:off x="5486400" y="3915331"/>
              <a:ext cx="3048000" cy="1111843"/>
            </a:xfrm>
            <a:prstGeom prst="rect">
              <a:avLst/>
            </a:prstGeom>
          </p:spPr>
          <p:txBody>
            <a:bodyPr wrap="square">
              <a:spAutoFit/>
            </a:bodyPr>
            <a:lstStyle/>
            <a:p>
              <a:pPr marL="0" lvl="1">
                <a:lnSpc>
                  <a:spcPct val="150000"/>
                </a:lnSpc>
              </a:pPr>
              <a:r>
                <a:rPr lang="en-US" sz="1500" dirty="0" smtClean="0">
                  <a:solidFill>
                    <a:schemeClr val="tx2"/>
                  </a:solidFill>
                  <a:latin typeface="Arial Body"/>
                  <a:cs typeface="Arial Body"/>
                </a:rPr>
                <a:t>Clearly defined</a:t>
              </a:r>
              <a:r>
                <a:rPr lang="en-US" sz="1500" dirty="0">
                  <a:solidFill>
                    <a:schemeClr val="tx2"/>
                  </a:solidFill>
                  <a:latin typeface="Arial Body"/>
                  <a:cs typeface="Arial Body"/>
                </a:rPr>
                <a:t> </a:t>
              </a:r>
              <a:r>
                <a:rPr lang="en-US" sz="1500" dirty="0" smtClean="0">
                  <a:solidFill>
                    <a:schemeClr val="tx2"/>
                  </a:solidFill>
                  <a:latin typeface="Arial Body"/>
                  <a:cs typeface="Arial Body"/>
                </a:rPr>
                <a:t>job duties</a:t>
              </a:r>
            </a:p>
            <a:p>
              <a:pPr marL="0" lvl="1">
                <a:lnSpc>
                  <a:spcPct val="150000"/>
                </a:lnSpc>
              </a:pPr>
              <a:r>
                <a:rPr lang="en-US" sz="1500" dirty="0">
                  <a:solidFill>
                    <a:schemeClr val="tx2"/>
                  </a:solidFill>
                  <a:latin typeface="Arial Body"/>
                  <a:cs typeface="Arial Body"/>
                </a:rPr>
                <a:t>Clearly defined </a:t>
              </a:r>
              <a:r>
                <a:rPr lang="en-US" sz="1500" dirty="0" smtClean="0">
                  <a:solidFill>
                    <a:schemeClr val="tx2"/>
                  </a:solidFill>
                  <a:latin typeface="Arial Body"/>
                  <a:cs typeface="Arial Body"/>
                </a:rPr>
                <a:t>compensation</a:t>
              </a:r>
            </a:p>
            <a:p>
              <a:pPr marL="0" lvl="1">
                <a:lnSpc>
                  <a:spcPct val="150000"/>
                </a:lnSpc>
              </a:pPr>
              <a:r>
                <a:rPr lang="en-US" sz="1500" dirty="0">
                  <a:solidFill>
                    <a:schemeClr val="tx2"/>
                  </a:solidFill>
                  <a:latin typeface="Arial Body"/>
                  <a:cs typeface="Arial Body"/>
                </a:rPr>
                <a:t>Opportunities </a:t>
              </a:r>
              <a:r>
                <a:rPr lang="en-US" sz="1500" dirty="0" smtClean="0">
                  <a:solidFill>
                    <a:schemeClr val="tx2"/>
                  </a:solidFill>
                  <a:latin typeface="Arial Body"/>
                  <a:cs typeface="Arial Body"/>
                </a:rPr>
                <a:t>for advancement</a:t>
              </a:r>
            </a:p>
          </p:txBody>
        </p:sp>
        <p:sp>
          <p:nvSpPr>
            <p:cNvPr id="11" name="Right Arrow 10"/>
            <p:cNvSpPr/>
            <p:nvPr/>
          </p:nvSpPr>
          <p:spPr>
            <a:xfrm>
              <a:off x="5257800" y="4038600"/>
              <a:ext cx="228600" cy="22860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5257800" y="4381500"/>
              <a:ext cx="228600" cy="22860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5257800" y="4724400"/>
              <a:ext cx="228600" cy="22860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181600" y="2209800"/>
              <a:ext cx="3124200" cy="1508105"/>
            </a:xfrm>
            <a:prstGeom prst="rect">
              <a:avLst/>
            </a:prstGeom>
          </p:spPr>
          <p:txBody>
            <a:bodyPr wrap="square">
              <a:spAutoFit/>
            </a:bodyPr>
            <a:lstStyle/>
            <a:p>
              <a:pPr algn="ctr"/>
              <a:r>
                <a:rPr lang="en-US" sz="2000" dirty="0" smtClean="0">
                  <a:solidFill>
                    <a:schemeClr val="tx2"/>
                  </a:solidFill>
                  <a:latin typeface="Century Gothic"/>
                  <a:cs typeface="Century Gothic"/>
                </a:rPr>
                <a:t>Candidates say </a:t>
              </a:r>
              <a:r>
                <a:rPr lang="en-US" sz="2000" b="1" dirty="0" smtClean="0">
                  <a:solidFill>
                    <a:schemeClr val="tx2"/>
                  </a:solidFill>
                  <a:latin typeface="Century Gothic"/>
                  <a:cs typeface="Century Gothic"/>
                </a:rPr>
                <a:t/>
              </a:r>
              <a:br>
                <a:rPr lang="en-US" sz="2000" b="1" dirty="0" smtClean="0">
                  <a:solidFill>
                    <a:schemeClr val="tx2"/>
                  </a:solidFill>
                  <a:latin typeface="Century Gothic"/>
                  <a:cs typeface="Century Gothic"/>
                </a:rPr>
              </a:br>
              <a:r>
                <a:rPr lang="en-US" sz="2400" b="1" dirty="0" smtClean="0">
                  <a:solidFill>
                    <a:schemeClr val="tx2"/>
                  </a:solidFill>
                  <a:latin typeface="Century Gothic"/>
                  <a:cs typeface="Century Gothic"/>
                </a:rPr>
                <a:t>the most impactful elements of a job description are:</a:t>
              </a:r>
              <a:endParaRPr lang="en-US" sz="2000" b="1" dirty="0">
                <a:solidFill>
                  <a:schemeClr val="tx2"/>
                </a:solidFill>
                <a:latin typeface="Century Gothic"/>
                <a:cs typeface="Century Gothic"/>
              </a:endParaRPr>
            </a:p>
          </p:txBody>
        </p:sp>
      </p:grpSp>
      <p:graphicFrame>
        <p:nvGraphicFramePr>
          <p:cNvPr id="18" name="Chart 17"/>
          <p:cNvGraphicFramePr/>
          <p:nvPr>
            <p:extLst>
              <p:ext uri="{D42A27DB-BD31-4B8C-83A1-F6EECF244321}">
                <p14:modId xmlns:p14="http://schemas.microsoft.com/office/powerpoint/2010/main" val="3826148610"/>
              </p:ext>
            </p:extLst>
          </p:nvPr>
        </p:nvGraphicFramePr>
        <p:xfrm>
          <a:off x="6172200" y="4267200"/>
          <a:ext cx="1901952" cy="1219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81879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Exploring the Priorities </a:t>
            </a:r>
            <a:br>
              <a:rPr lang="en-US" dirty="0" smtClean="0"/>
            </a:br>
            <a:r>
              <a:rPr lang="en-US" dirty="0" smtClean="0"/>
              <a:t>of IT Professionals</a:t>
            </a:r>
            <a:endParaRPr lang="en-US" dirty="0"/>
          </a:p>
        </p:txBody>
      </p:sp>
    </p:spTree>
    <p:extLst>
      <p:ext uri="{BB962C8B-B14F-4D97-AF65-F5344CB8AC3E}">
        <p14:creationId xmlns:p14="http://schemas.microsoft.com/office/powerpoint/2010/main" val="1719779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971800"/>
            <a:ext cx="9144000" cy="3886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5760" defTabSz="457200">
              <a:defRPr/>
            </a:pPr>
            <a:endParaRPr lang="en-US" sz="3600" b="1" dirty="0">
              <a:solidFill>
                <a:schemeClr val="accent1"/>
              </a:solidFill>
              <a:latin typeface="Century Gothic"/>
              <a:ea typeface="Cambria"/>
              <a:cs typeface="Century Gothic"/>
            </a:endParaRPr>
          </a:p>
        </p:txBody>
      </p:sp>
      <p:sp>
        <p:nvSpPr>
          <p:cNvPr id="16" name="Rounded Rectangle 15"/>
          <p:cNvSpPr/>
          <p:nvPr/>
        </p:nvSpPr>
        <p:spPr>
          <a:xfrm>
            <a:off x="3200400" y="2794707"/>
            <a:ext cx="2895600" cy="4038600"/>
          </a:xfrm>
          <a:prstGeom prst="roundRect">
            <a:avLst>
              <a:gd name="adj" fmla="val 0"/>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tIns="137160" rtlCol="0" anchor="t"/>
          <a:lstStyle/>
          <a:p>
            <a:pPr algn="ctr"/>
            <a:endParaRPr lang="en-US" dirty="0">
              <a:solidFill>
                <a:schemeClr val="tx2"/>
              </a:solidFill>
            </a:endParaRPr>
          </a:p>
        </p:txBody>
      </p:sp>
      <p:sp>
        <p:nvSpPr>
          <p:cNvPr id="4" name="Title 3"/>
          <p:cNvSpPr>
            <a:spLocks noGrp="1"/>
          </p:cNvSpPr>
          <p:nvPr>
            <p:ph type="title"/>
          </p:nvPr>
        </p:nvSpPr>
        <p:spPr/>
        <p:txBody>
          <a:bodyPr>
            <a:normAutofit/>
          </a:bodyPr>
          <a:lstStyle/>
          <a:p>
            <a:r>
              <a:rPr lang="en-US" dirty="0" smtClean="0">
                <a:solidFill>
                  <a:schemeClr val="accent3"/>
                </a:solidFill>
              </a:rPr>
              <a:t>Employee Value Proposition</a:t>
            </a:r>
            <a:endParaRPr lang="en-US" dirty="0">
              <a:solidFill>
                <a:schemeClr val="accent3"/>
              </a:solidFill>
            </a:endParaRPr>
          </a:p>
        </p:txBody>
      </p:sp>
      <p:sp>
        <p:nvSpPr>
          <p:cNvPr id="5" name="TextBox 41"/>
          <p:cNvSpPr txBox="1"/>
          <p:nvPr/>
        </p:nvSpPr>
        <p:spPr>
          <a:xfrm>
            <a:off x="426582" y="1371600"/>
            <a:ext cx="8382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schemeClr val="tx2"/>
                </a:solidFill>
              </a:rPr>
              <a:t>An employee </a:t>
            </a:r>
            <a:r>
              <a:rPr lang="en-US" sz="1600" dirty="0">
                <a:solidFill>
                  <a:schemeClr val="tx2"/>
                </a:solidFill>
              </a:rPr>
              <a:t>v</a:t>
            </a:r>
            <a:r>
              <a:rPr lang="en-US" sz="1600" dirty="0" smtClean="0">
                <a:solidFill>
                  <a:schemeClr val="tx2"/>
                </a:solidFill>
              </a:rPr>
              <a:t>alue </a:t>
            </a:r>
            <a:r>
              <a:rPr lang="en-US" sz="1600" dirty="0">
                <a:solidFill>
                  <a:schemeClr val="tx2"/>
                </a:solidFill>
              </a:rPr>
              <a:t>p</a:t>
            </a:r>
            <a:r>
              <a:rPr lang="en-US" sz="1600" dirty="0" smtClean="0">
                <a:solidFill>
                  <a:schemeClr val="tx2"/>
                </a:solidFill>
              </a:rPr>
              <a:t>roposition </a:t>
            </a:r>
            <a:r>
              <a:rPr lang="en-US" sz="1600" dirty="0">
                <a:solidFill>
                  <a:schemeClr val="tx2"/>
                </a:solidFill>
              </a:rPr>
              <a:t>(EVP) </a:t>
            </a:r>
            <a:r>
              <a:rPr lang="en-US" sz="1600" dirty="0" smtClean="0">
                <a:solidFill>
                  <a:schemeClr val="tx2"/>
                </a:solidFill>
              </a:rPr>
              <a:t>offers compelling reasons why the opportunity is desirable and sets it apart from the high-volume of open IT positions. A strong EVP has the potential to draw candidates to one company over another.</a:t>
            </a:r>
            <a:endParaRPr lang="en-US" sz="1600" dirty="0">
              <a:solidFill>
                <a:schemeClr val="tx2"/>
              </a:solidFill>
            </a:endParaRPr>
          </a:p>
        </p:txBody>
      </p:sp>
      <p:sp>
        <p:nvSpPr>
          <p:cNvPr id="7" name="TextBox 6"/>
          <p:cNvSpPr txBox="1"/>
          <p:nvPr/>
        </p:nvSpPr>
        <p:spPr>
          <a:xfrm>
            <a:off x="3429000" y="3581400"/>
            <a:ext cx="2438400" cy="2867451"/>
          </a:xfrm>
          <a:prstGeom prst="rect">
            <a:avLst/>
          </a:prstGeom>
          <a:noFill/>
        </p:spPr>
        <p:txBody>
          <a:bodyPr wrap="square" lIns="0" tIns="0" rtlCol="0">
            <a:spAutoFit/>
          </a:bodyPr>
          <a:lstStyle/>
          <a:p>
            <a:pPr algn="ctr">
              <a:lnSpc>
                <a:spcPct val="140000"/>
              </a:lnSpc>
            </a:pPr>
            <a:r>
              <a:rPr lang="en-US" sz="2200" dirty="0" smtClean="0">
                <a:solidFill>
                  <a:schemeClr val="tx2"/>
                </a:solidFill>
                <a:latin typeface="Century Gothic"/>
                <a:cs typeface="Century Gothic"/>
              </a:rPr>
              <a:t>Work</a:t>
            </a:r>
          </a:p>
          <a:p>
            <a:pPr algn="ctr">
              <a:lnSpc>
                <a:spcPct val="140000"/>
              </a:lnSpc>
            </a:pPr>
            <a:r>
              <a:rPr lang="en-US" sz="2200" dirty="0" smtClean="0">
                <a:solidFill>
                  <a:schemeClr val="tx2"/>
                </a:solidFill>
                <a:latin typeface="Century Gothic"/>
                <a:cs typeface="Century Gothic"/>
              </a:rPr>
              <a:t>Opportunity</a:t>
            </a:r>
          </a:p>
          <a:p>
            <a:pPr algn="ctr">
              <a:lnSpc>
                <a:spcPct val="140000"/>
              </a:lnSpc>
            </a:pPr>
            <a:r>
              <a:rPr lang="en-US" sz="2200" dirty="0" smtClean="0">
                <a:solidFill>
                  <a:schemeClr val="tx2"/>
                </a:solidFill>
                <a:latin typeface="Century Gothic"/>
                <a:cs typeface="Century Gothic"/>
              </a:rPr>
              <a:t>Organization</a:t>
            </a:r>
          </a:p>
          <a:p>
            <a:pPr algn="ctr">
              <a:lnSpc>
                <a:spcPct val="140000"/>
              </a:lnSpc>
            </a:pPr>
            <a:r>
              <a:rPr lang="en-US" sz="2200" dirty="0" smtClean="0">
                <a:solidFill>
                  <a:schemeClr val="tx2"/>
                </a:solidFill>
                <a:latin typeface="Century Gothic"/>
                <a:cs typeface="Century Gothic"/>
              </a:rPr>
              <a:t>People</a:t>
            </a:r>
          </a:p>
          <a:p>
            <a:pPr algn="ctr">
              <a:lnSpc>
                <a:spcPct val="140000"/>
              </a:lnSpc>
            </a:pPr>
            <a:r>
              <a:rPr lang="en-US" sz="2200" dirty="0" smtClean="0">
                <a:solidFill>
                  <a:schemeClr val="tx2"/>
                </a:solidFill>
                <a:latin typeface="Century Gothic"/>
                <a:cs typeface="Century Gothic"/>
              </a:rPr>
              <a:t>Reward</a:t>
            </a:r>
          </a:p>
          <a:p>
            <a:pPr algn="ctr">
              <a:lnSpc>
                <a:spcPct val="140000"/>
              </a:lnSpc>
            </a:pPr>
            <a:r>
              <a:rPr lang="en-US" sz="2200" dirty="0" smtClean="0">
                <a:solidFill>
                  <a:schemeClr val="tx2"/>
                </a:solidFill>
                <a:latin typeface="Century Gothic"/>
                <a:cs typeface="Century Gothic"/>
              </a:rPr>
              <a:t>Culture</a:t>
            </a:r>
          </a:p>
        </p:txBody>
      </p:sp>
      <p:grpSp>
        <p:nvGrpSpPr>
          <p:cNvPr id="2" name="Group 1"/>
          <p:cNvGrpSpPr/>
          <p:nvPr/>
        </p:nvGrpSpPr>
        <p:grpSpPr>
          <a:xfrm>
            <a:off x="381000" y="2438400"/>
            <a:ext cx="8382000" cy="1066800"/>
            <a:chOff x="381000" y="2438400"/>
            <a:chExt cx="8382000" cy="1066800"/>
          </a:xfrm>
        </p:grpSpPr>
        <p:sp>
          <p:nvSpPr>
            <p:cNvPr id="10" name="Left-Right Arrow 9"/>
            <p:cNvSpPr/>
            <p:nvPr/>
          </p:nvSpPr>
          <p:spPr>
            <a:xfrm>
              <a:off x="381000" y="2438400"/>
              <a:ext cx="8382000" cy="1066800"/>
            </a:xfrm>
            <a:prstGeom prst="leftRightArrow">
              <a:avLst/>
            </a:prstGeom>
            <a:solidFill>
              <a:srgbClr val="021A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90600" y="2784902"/>
              <a:ext cx="7162800" cy="415498"/>
            </a:xfrm>
            <a:prstGeom prst="rect">
              <a:avLst/>
            </a:prstGeom>
            <a:solidFill>
              <a:srgbClr val="021A32"/>
            </a:solidFill>
          </p:spPr>
          <p:txBody>
            <a:bodyPr wrap="square" lIns="0" tIns="0" rtlCol="0">
              <a:spAutoFit/>
            </a:bodyPr>
            <a:lstStyle/>
            <a:p>
              <a:pPr algn="ctr"/>
              <a:r>
                <a:rPr lang="en-US" sz="2400" b="1" dirty="0" smtClean="0">
                  <a:solidFill>
                    <a:schemeClr val="bg1"/>
                  </a:solidFill>
                  <a:latin typeface="Century Gothic"/>
                  <a:cs typeface="Century Gothic"/>
                </a:rPr>
                <a:t>The Employee Value Proposition</a:t>
              </a:r>
            </a:p>
          </p:txBody>
        </p:sp>
      </p:grpSp>
      <p:sp>
        <p:nvSpPr>
          <p:cNvPr id="17" name="Rectangle 16"/>
          <p:cNvSpPr/>
          <p:nvPr/>
        </p:nvSpPr>
        <p:spPr>
          <a:xfrm>
            <a:off x="0" y="3657600"/>
            <a:ext cx="3200400" cy="584775"/>
          </a:xfrm>
          <a:prstGeom prst="rect">
            <a:avLst/>
          </a:prstGeom>
        </p:spPr>
        <p:txBody>
          <a:bodyPr wrap="square">
            <a:spAutoFit/>
          </a:bodyPr>
          <a:lstStyle/>
          <a:p>
            <a:pPr algn="ctr">
              <a:lnSpc>
                <a:spcPct val="140000"/>
              </a:lnSpc>
            </a:pPr>
            <a:r>
              <a:rPr lang="en-US" sz="2400" b="1" dirty="0" smtClean="0">
                <a:latin typeface="Century Gothic"/>
                <a:cs typeface="Century Gothic"/>
              </a:rPr>
              <a:t>Attraction</a:t>
            </a:r>
            <a:endParaRPr lang="en-US" sz="2400" b="1" dirty="0">
              <a:latin typeface="Century Gothic"/>
              <a:cs typeface="Century Gothic"/>
            </a:endParaRPr>
          </a:p>
        </p:txBody>
      </p:sp>
      <p:sp>
        <p:nvSpPr>
          <p:cNvPr id="18" name="Rectangle 17"/>
          <p:cNvSpPr/>
          <p:nvPr/>
        </p:nvSpPr>
        <p:spPr>
          <a:xfrm>
            <a:off x="6096000" y="3657600"/>
            <a:ext cx="3048000" cy="584775"/>
          </a:xfrm>
          <a:prstGeom prst="rect">
            <a:avLst/>
          </a:prstGeom>
        </p:spPr>
        <p:txBody>
          <a:bodyPr wrap="square">
            <a:spAutoFit/>
          </a:bodyPr>
          <a:lstStyle/>
          <a:p>
            <a:pPr algn="ctr">
              <a:lnSpc>
                <a:spcPct val="140000"/>
              </a:lnSpc>
            </a:pPr>
            <a:r>
              <a:rPr lang="en-US" sz="2400" b="1" dirty="0" smtClean="0">
                <a:latin typeface="Century Gothic"/>
                <a:cs typeface="Century Gothic"/>
              </a:rPr>
              <a:t>Engagement</a:t>
            </a:r>
            <a:endParaRPr lang="en-US" sz="2400" b="1" dirty="0">
              <a:latin typeface="Century Gothic"/>
              <a:cs typeface="Century Gothic"/>
            </a:endParaRPr>
          </a:p>
        </p:txBody>
      </p:sp>
      <p:sp>
        <p:nvSpPr>
          <p:cNvPr id="19" name="Rectangle 18"/>
          <p:cNvSpPr/>
          <p:nvPr/>
        </p:nvSpPr>
        <p:spPr>
          <a:xfrm>
            <a:off x="0" y="4267200"/>
            <a:ext cx="3200400" cy="461665"/>
          </a:xfrm>
          <a:prstGeom prst="rect">
            <a:avLst/>
          </a:prstGeom>
        </p:spPr>
        <p:txBody>
          <a:bodyPr wrap="square">
            <a:spAutoFit/>
          </a:bodyPr>
          <a:lstStyle/>
          <a:p>
            <a:pPr algn="ctr"/>
            <a:r>
              <a:rPr lang="en-US" sz="1200" i="1" dirty="0" smtClean="0">
                <a:latin typeface="Arial"/>
                <a:cs typeface="Arial"/>
              </a:rPr>
              <a:t>Increases the size of the</a:t>
            </a:r>
            <a:br>
              <a:rPr lang="en-US" sz="1200" i="1" dirty="0" smtClean="0">
                <a:latin typeface="Arial"/>
                <a:cs typeface="Arial"/>
              </a:rPr>
            </a:br>
            <a:r>
              <a:rPr lang="en-US" sz="1200" i="1" dirty="0" smtClean="0">
                <a:latin typeface="Arial"/>
                <a:cs typeface="Arial"/>
              </a:rPr>
              <a:t>available talent pool</a:t>
            </a:r>
            <a:endParaRPr lang="en-US" sz="1200" i="1" dirty="0">
              <a:latin typeface="Arial"/>
              <a:cs typeface="Arial"/>
            </a:endParaRPr>
          </a:p>
        </p:txBody>
      </p:sp>
      <p:sp>
        <p:nvSpPr>
          <p:cNvPr id="20" name="Rectangle 19"/>
          <p:cNvSpPr/>
          <p:nvPr/>
        </p:nvSpPr>
        <p:spPr>
          <a:xfrm>
            <a:off x="6096000" y="4267200"/>
            <a:ext cx="3048000" cy="830997"/>
          </a:xfrm>
          <a:prstGeom prst="rect">
            <a:avLst/>
          </a:prstGeom>
        </p:spPr>
        <p:txBody>
          <a:bodyPr wrap="square">
            <a:spAutoFit/>
          </a:bodyPr>
          <a:lstStyle/>
          <a:p>
            <a:pPr algn="ctr"/>
            <a:r>
              <a:rPr lang="en-US" sz="1200" i="1" dirty="0" smtClean="0">
                <a:latin typeface="Arial"/>
                <a:cs typeface="Arial"/>
              </a:rPr>
              <a:t>Improves employee</a:t>
            </a:r>
            <a:br>
              <a:rPr lang="en-US" sz="1200" i="1" dirty="0" smtClean="0">
                <a:latin typeface="Arial"/>
                <a:cs typeface="Arial"/>
              </a:rPr>
            </a:br>
            <a:r>
              <a:rPr lang="en-US" sz="1200" i="1" dirty="0" smtClean="0">
                <a:latin typeface="Arial"/>
                <a:cs typeface="Arial"/>
              </a:rPr>
              <a:t>effort and output</a:t>
            </a:r>
            <a:br>
              <a:rPr lang="en-US" sz="1200" i="1" dirty="0" smtClean="0">
                <a:latin typeface="Arial"/>
                <a:cs typeface="Arial"/>
              </a:rPr>
            </a:br>
            <a:endParaRPr lang="en-US" sz="1200" i="1" dirty="0" smtClean="0">
              <a:latin typeface="Arial"/>
              <a:cs typeface="Arial"/>
            </a:endParaRPr>
          </a:p>
          <a:p>
            <a:pPr algn="ctr"/>
            <a:r>
              <a:rPr lang="en-US" sz="1200" i="1" dirty="0" smtClean="0">
                <a:latin typeface="Arial"/>
                <a:cs typeface="Arial"/>
              </a:rPr>
              <a:t>Improves retention</a:t>
            </a:r>
            <a:endParaRPr lang="en-US" sz="1200" i="1" dirty="0">
              <a:latin typeface="Arial"/>
              <a:cs typeface="Arial"/>
            </a:endParaRPr>
          </a:p>
        </p:txBody>
      </p:sp>
      <p:pic>
        <p:nvPicPr>
          <p:cNvPr id="24" name="Picture 23" descr="handshak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257800"/>
            <a:ext cx="1381588" cy="1219200"/>
          </a:xfrm>
          <a:prstGeom prst="rect">
            <a:avLst/>
          </a:prstGeom>
        </p:spPr>
      </p:pic>
      <p:pic>
        <p:nvPicPr>
          <p:cNvPr id="25" name="Picture 24" descr="shutterstock_538738717 [Converted]-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876800"/>
            <a:ext cx="1828800" cy="1698264"/>
          </a:xfrm>
          <a:prstGeom prst="rect">
            <a:avLst/>
          </a:prstGeom>
        </p:spPr>
      </p:pic>
    </p:spTree>
    <p:extLst>
      <p:ext uri="{BB962C8B-B14F-4D97-AF65-F5344CB8AC3E}">
        <p14:creationId xmlns:p14="http://schemas.microsoft.com/office/powerpoint/2010/main" val="3946460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Optimizing an EVP for IT Professionals</a:t>
            </a:r>
            <a:endParaRPr lang="en-US" dirty="0">
              <a:solidFill>
                <a:schemeClr val="tx1"/>
              </a:solidFill>
            </a:endParaRPr>
          </a:p>
        </p:txBody>
      </p:sp>
      <p:sp>
        <p:nvSpPr>
          <p:cNvPr id="3" name="Text Placeholder 2"/>
          <p:cNvSpPr>
            <a:spLocks noGrp="1"/>
          </p:cNvSpPr>
          <p:nvPr>
            <p:ph type="body" sz="quarter" idx="13"/>
          </p:nvPr>
        </p:nvSpPr>
        <p:spPr>
          <a:xfrm>
            <a:off x="465667" y="1322954"/>
            <a:ext cx="8525933" cy="658246"/>
          </a:xfrm>
        </p:spPr>
        <p:txBody>
          <a:bodyPr>
            <a:normAutofit/>
          </a:bodyPr>
          <a:lstStyle/>
          <a:p>
            <a:pPr marL="0" indent="0">
              <a:buNone/>
            </a:pPr>
            <a:r>
              <a:rPr lang="en-US" sz="1500" dirty="0" smtClean="0"/>
              <a:t>What factors are most important to IT professionals considering a new position?</a:t>
            </a:r>
            <a:br>
              <a:rPr lang="en-US" sz="1500" dirty="0" smtClean="0"/>
            </a:br>
            <a:r>
              <a:rPr lang="en-US" sz="1500" dirty="0" smtClean="0"/>
              <a:t>Addressing </a:t>
            </a:r>
            <a:r>
              <a:rPr lang="en-US" sz="1500" dirty="0"/>
              <a:t>the top EVP drivers will enable organizations to attract and retain IT talent over time.</a:t>
            </a:r>
            <a:endParaRPr lang="en-US" sz="1500" dirty="0" smtClean="0"/>
          </a:p>
        </p:txBody>
      </p:sp>
      <p:graphicFrame>
        <p:nvGraphicFramePr>
          <p:cNvPr id="6" name="Table 5"/>
          <p:cNvGraphicFramePr>
            <a:graphicFrameLocks noGrp="1"/>
          </p:cNvGraphicFramePr>
          <p:nvPr>
            <p:extLst>
              <p:ext uri="{D42A27DB-BD31-4B8C-83A1-F6EECF244321}">
                <p14:modId xmlns:p14="http://schemas.microsoft.com/office/powerpoint/2010/main" val="1556331041"/>
              </p:ext>
            </p:extLst>
          </p:nvPr>
        </p:nvGraphicFramePr>
        <p:xfrm>
          <a:off x="457200" y="1981201"/>
          <a:ext cx="8305800" cy="4343396"/>
        </p:xfrm>
        <a:graphic>
          <a:graphicData uri="http://schemas.openxmlformats.org/drawingml/2006/table">
            <a:tbl>
              <a:tblPr>
                <a:effectLst/>
                <a:tableStyleId>{18603FDC-E32A-4AB5-989C-0864C3EAD2B8}</a:tableStyleId>
              </a:tblPr>
              <a:tblGrid>
                <a:gridCol w="4918969">
                  <a:extLst>
                    <a:ext uri="{9D8B030D-6E8A-4147-A177-3AD203B41FA5}">
                      <a16:colId xmlns:a16="http://schemas.microsoft.com/office/drawing/2014/main" val="20000"/>
                    </a:ext>
                  </a:extLst>
                </a:gridCol>
                <a:gridCol w="3386831">
                  <a:extLst>
                    <a:ext uri="{9D8B030D-6E8A-4147-A177-3AD203B41FA5}">
                      <a16:colId xmlns:a16="http://schemas.microsoft.com/office/drawing/2014/main" val="20001"/>
                    </a:ext>
                  </a:extLst>
                </a:gridCol>
              </a:tblGrid>
              <a:tr h="672569">
                <a:tc>
                  <a:txBody>
                    <a:bodyPr/>
                    <a:lstStyle/>
                    <a:p>
                      <a:pPr algn="ctr" fontAlgn="ctr"/>
                      <a:r>
                        <a:rPr lang="en-US" sz="1600" b="1" u="none" strike="noStrike" dirty="0">
                          <a:solidFill>
                            <a:schemeClr val="bg1"/>
                          </a:solidFill>
                          <a:effectLst/>
                          <a:latin typeface="Century Gothic"/>
                          <a:cs typeface="Century Gothic"/>
                        </a:rPr>
                        <a:t>EVP Drivers</a:t>
                      </a:r>
                      <a:endParaRPr lang="en-US" sz="1600" b="1" i="0" u="none" strike="noStrike" dirty="0">
                        <a:solidFill>
                          <a:schemeClr val="bg1"/>
                        </a:solidFill>
                        <a:effectLst/>
                        <a:latin typeface="Century Gothic"/>
                        <a:cs typeface="Century Gothic"/>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600" b="1" u="none" strike="noStrike" baseline="0" dirty="0" smtClean="0">
                          <a:solidFill>
                            <a:schemeClr val="bg1"/>
                          </a:solidFill>
                          <a:effectLst/>
                          <a:latin typeface="Century Gothic"/>
                          <a:cs typeface="Century Gothic"/>
                        </a:rPr>
                        <a:t>Rank</a:t>
                      </a:r>
                      <a:br>
                        <a:rPr lang="en-US" sz="1600" b="1" u="none" strike="noStrike" baseline="0" dirty="0" smtClean="0">
                          <a:solidFill>
                            <a:schemeClr val="bg1"/>
                          </a:solidFill>
                          <a:effectLst/>
                          <a:latin typeface="Century Gothic"/>
                          <a:cs typeface="Century Gothic"/>
                        </a:rPr>
                      </a:br>
                      <a:r>
                        <a:rPr lang="en-US" sz="1050" b="0" i="1" u="none" strike="noStrike" baseline="0" dirty="0" smtClean="0">
                          <a:solidFill>
                            <a:schemeClr val="bg1"/>
                          </a:solidFill>
                          <a:effectLst/>
                          <a:latin typeface="Century Gothic"/>
                          <a:cs typeface="Century Gothic"/>
                        </a:rPr>
                        <a:t>(% of IT professionals ranking driver in top 5)</a:t>
                      </a:r>
                      <a:endParaRPr lang="en-US" sz="1050" b="0" i="1" u="none" strike="noStrike" dirty="0">
                        <a:solidFill>
                          <a:schemeClr val="bg1"/>
                        </a:solidFill>
                        <a:effectLst/>
                        <a:latin typeface="Century Gothic"/>
                        <a:cs typeface="Century Gothic"/>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15931">
                <a:tc>
                  <a:txBody>
                    <a:bodyPr/>
                    <a:lstStyle/>
                    <a:p>
                      <a:pPr algn="l" fontAlgn="ctr"/>
                      <a:r>
                        <a:rPr lang="en-US" sz="1100" b="1" u="none" strike="noStrike" dirty="0" smtClean="0">
                          <a:solidFill>
                            <a:schemeClr val="tx2"/>
                          </a:solidFill>
                          <a:effectLst/>
                        </a:rPr>
                        <a:t>Compensation </a:t>
                      </a:r>
                      <a:endParaRPr lang="en-US" sz="1100" b="1" i="0" u="none" strike="noStrike" dirty="0">
                        <a:solidFill>
                          <a:schemeClr val="tx2"/>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1" u="none" strike="noStrike" dirty="0">
                          <a:solidFill>
                            <a:schemeClr val="tx2"/>
                          </a:solidFill>
                          <a:effectLst/>
                        </a:rPr>
                        <a:t>1 (87%)</a:t>
                      </a:r>
                      <a:endParaRPr lang="en-US" sz="1100" b="1" i="0" u="none" strike="noStrike" dirty="0">
                        <a:solidFill>
                          <a:schemeClr val="tx2"/>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15931">
                <a:tc>
                  <a:txBody>
                    <a:bodyPr/>
                    <a:lstStyle/>
                    <a:p>
                      <a:pPr algn="l" fontAlgn="ctr"/>
                      <a:r>
                        <a:rPr lang="en-US" sz="1100" b="1" u="none" strike="noStrike" dirty="0">
                          <a:solidFill>
                            <a:schemeClr val="tx2"/>
                          </a:solidFill>
                          <a:effectLst/>
                        </a:rPr>
                        <a:t>Job security / company health </a:t>
                      </a:r>
                      <a:endParaRPr lang="en-US" sz="1100" b="1" i="0" u="none" strike="noStrike" dirty="0">
                        <a:solidFill>
                          <a:schemeClr val="tx2"/>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1" u="none" strike="noStrike" dirty="0">
                          <a:solidFill>
                            <a:schemeClr val="tx2"/>
                          </a:solidFill>
                          <a:effectLst/>
                        </a:rPr>
                        <a:t>2 (56%)</a:t>
                      </a:r>
                      <a:endParaRPr lang="en-US" sz="1100" b="1" i="0" u="none" strike="noStrike" dirty="0">
                        <a:solidFill>
                          <a:schemeClr val="tx2"/>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15931">
                <a:tc>
                  <a:txBody>
                    <a:bodyPr/>
                    <a:lstStyle/>
                    <a:p>
                      <a:pPr algn="l" fontAlgn="ctr"/>
                      <a:r>
                        <a:rPr lang="en-US" sz="1100" b="1" u="none" strike="noStrike" dirty="0">
                          <a:solidFill>
                            <a:schemeClr val="tx2"/>
                          </a:solidFill>
                          <a:effectLst/>
                        </a:rPr>
                        <a:t>Benefits (e.g., health insurance, </a:t>
                      </a:r>
                      <a:r>
                        <a:rPr lang="en-US" sz="1100" b="1" u="none" strike="noStrike" dirty="0" smtClean="0">
                          <a:solidFill>
                            <a:schemeClr val="tx2"/>
                          </a:solidFill>
                          <a:effectLst/>
                        </a:rPr>
                        <a:t>vacation/personal </a:t>
                      </a:r>
                      <a:r>
                        <a:rPr lang="en-US" sz="1100" b="1" u="none" strike="noStrike" dirty="0">
                          <a:solidFill>
                            <a:schemeClr val="tx2"/>
                          </a:solidFill>
                          <a:effectLst/>
                        </a:rPr>
                        <a:t>time) </a:t>
                      </a:r>
                      <a:endParaRPr lang="en-US" sz="1100" b="1" i="0" u="none" strike="noStrike" dirty="0">
                        <a:solidFill>
                          <a:schemeClr val="tx2"/>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1" u="none" strike="noStrike" dirty="0">
                          <a:solidFill>
                            <a:schemeClr val="tx2"/>
                          </a:solidFill>
                          <a:effectLst/>
                        </a:rPr>
                        <a:t>3 (55%)</a:t>
                      </a:r>
                      <a:endParaRPr lang="en-US" sz="1100" b="1" i="0" u="none" strike="noStrike" dirty="0">
                        <a:solidFill>
                          <a:schemeClr val="tx2"/>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215931">
                <a:tc>
                  <a:txBody>
                    <a:bodyPr/>
                    <a:lstStyle/>
                    <a:p>
                      <a:pPr algn="l" fontAlgn="ctr"/>
                      <a:r>
                        <a:rPr lang="en-US" sz="1100" b="1" u="none" strike="noStrike" dirty="0">
                          <a:solidFill>
                            <a:schemeClr val="tx2"/>
                          </a:solidFill>
                          <a:effectLst/>
                        </a:rPr>
                        <a:t>Career </a:t>
                      </a:r>
                      <a:r>
                        <a:rPr lang="en-US" sz="1100" b="1" u="none" strike="noStrike" dirty="0" smtClean="0">
                          <a:solidFill>
                            <a:schemeClr val="tx2"/>
                          </a:solidFill>
                          <a:effectLst/>
                        </a:rPr>
                        <a:t>opportunity/advancement </a:t>
                      </a:r>
                      <a:endParaRPr lang="en-US" sz="1100" b="1" i="0" u="none" strike="noStrike" dirty="0">
                        <a:solidFill>
                          <a:schemeClr val="tx2"/>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1" u="none" strike="noStrike" dirty="0">
                          <a:solidFill>
                            <a:schemeClr val="tx2"/>
                          </a:solidFill>
                          <a:effectLst/>
                        </a:rPr>
                        <a:t>4 (51%)</a:t>
                      </a:r>
                      <a:endParaRPr lang="en-US" sz="1100" b="1" i="0" u="none" strike="noStrike" dirty="0">
                        <a:solidFill>
                          <a:schemeClr val="tx2"/>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215931">
                <a:tc>
                  <a:txBody>
                    <a:bodyPr/>
                    <a:lstStyle/>
                    <a:p>
                      <a:pPr algn="l" fontAlgn="ctr"/>
                      <a:r>
                        <a:rPr lang="en-US" sz="1100" b="1" u="none" strike="noStrike" dirty="0">
                          <a:solidFill>
                            <a:schemeClr val="tx2"/>
                          </a:solidFill>
                          <a:effectLst/>
                        </a:rPr>
                        <a:t>Immediate </a:t>
                      </a:r>
                      <a:r>
                        <a:rPr lang="en-US" sz="1100" b="1" u="none" strike="noStrike" dirty="0" smtClean="0">
                          <a:solidFill>
                            <a:schemeClr val="tx2"/>
                          </a:solidFill>
                          <a:effectLst/>
                        </a:rPr>
                        <a:t>manager/supervisor </a:t>
                      </a:r>
                      <a:r>
                        <a:rPr lang="en-US" sz="1100" b="1" u="none" strike="noStrike" dirty="0">
                          <a:solidFill>
                            <a:schemeClr val="tx2"/>
                          </a:solidFill>
                          <a:effectLst/>
                        </a:rPr>
                        <a:t>quality </a:t>
                      </a:r>
                      <a:endParaRPr lang="en-US" sz="1100" b="1" i="0" u="none" strike="noStrike" dirty="0">
                        <a:solidFill>
                          <a:schemeClr val="tx2"/>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1" u="none" strike="noStrike" dirty="0">
                          <a:solidFill>
                            <a:schemeClr val="tx2"/>
                          </a:solidFill>
                          <a:effectLst/>
                        </a:rPr>
                        <a:t>5 (43%)</a:t>
                      </a:r>
                      <a:endParaRPr lang="en-US" sz="1100" b="1" i="0" u="none" strike="noStrike" dirty="0">
                        <a:solidFill>
                          <a:schemeClr val="tx2"/>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215931">
                <a:tc>
                  <a:txBody>
                    <a:bodyPr/>
                    <a:lstStyle/>
                    <a:p>
                      <a:pPr algn="l" fontAlgn="ctr"/>
                      <a:r>
                        <a:rPr lang="en-US" sz="1100" b="0" u="none" strike="noStrike" dirty="0">
                          <a:solidFill>
                            <a:schemeClr val="accent3"/>
                          </a:solidFill>
                          <a:effectLst/>
                        </a:rPr>
                        <a:t>Work site location / length of commute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6 (38%)</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215931">
                <a:tc>
                  <a:txBody>
                    <a:bodyPr/>
                    <a:lstStyle/>
                    <a:p>
                      <a:pPr algn="l" fontAlgn="ctr"/>
                      <a:r>
                        <a:rPr lang="en-US" sz="1100" b="0" u="none" strike="noStrike" dirty="0" smtClean="0">
                          <a:solidFill>
                            <a:schemeClr val="accent3"/>
                          </a:solidFill>
                          <a:effectLst/>
                        </a:rPr>
                        <a:t>Relationships</a:t>
                      </a:r>
                      <a:r>
                        <a:rPr lang="en-US" sz="1100" b="0" u="none" strike="noStrike" baseline="0" dirty="0" smtClean="0">
                          <a:solidFill>
                            <a:schemeClr val="accent3"/>
                          </a:solidFill>
                          <a:effectLst/>
                        </a:rPr>
                        <a:t>/</a:t>
                      </a:r>
                      <a:r>
                        <a:rPr lang="en-US" sz="1100" b="0" u="none" strike="noStrike" dirty="0" smtClean="0">
                          <a:solidFill>
                            <a:schemeClr val="accent3"/>
                          </a:solidFill>
                          <a:effectLst/>
                        </a:rPr>
                        <a:t>camaraderie </a:t>
                      </a:r>
                      <a:r>
                        <a:rPr lang="en-US" sz="1100" b="0" u="none" strike="noStrike" dirty="0">
                          <a:solidFill>
                            <a:schemeClr val="accent3"/>
                          </a:solidFill>
                          <a:effectLst/>
                        </a:rPr>
                        <a:t>with coworkers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7 (36%)</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215931">
                <a:tc>
                  <a:txBody>
                    <a:bodyPr/>
                    <a:lstStyle/>
                    <a:p>
                      <a:pPr algn="l" fontAlgn="ctr"/>
                      <a:r>
                        <a:rPr lang="en-US" sz="1100" b="0" u="none" strike="noStrike" dirty="0">
                          <a:solidFill>
                            <a:schemeClr val="accent3"/>
                          </a:solidFill>
                          <a:effectLst/>
                        </a:rPr>
                        <a:t>Flexible or alternative schedule / telecommuting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8 (36%)</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215931">
                <a:tc>
                  <a:txBody>
                    <a:bodyPr/>
                    <a:lstStyle/>
                    <a:p>
                      <a:pPr algn="l" fontAlgn="ctr"/>
                      <a:r>
                        <a:rPr lang="en-US" sz="1100" b="0" u="none" strike="noStrike" dirty="0">
                          <a:solidFill>
                            <a:schemeClr val="accent3"/>
                          </a:solidFill>
                          <a:effectLst/>
                        </a:rPr>
                        <a:t>Trust and confidence in senior leadership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9 (32%)</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215931">
                <a:tc>
                  <a:txBody>
                    <a:bodyPr/>
                    <a:lstStyle/>
                    <a:p>
                      <a:pPr algn="l" fontAlgn="ctr"/>
                      <a:r>
                        <a:rPr lang="en-US" sz="1100" b="0" u="none" strike="noStrike" dirty="0">
                          <a:solidFill>
                            <a:schemeClr val="accent3"/>
                          </a:solidFill>
                          <a:effectLst/>
                        </a:rPr>
                        <a:t>Level of impact / ability to make a difference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10 (29%)</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r h="215931">
                <a:tc>
                  <a:txBody>
                    <a:bodyPr/>
                    <a:lstStyle/>
                    <a:p>
                      <a:pPr algn="l" fontAlgn="ctr"/>
                      <a:r>
                        <a:rPr lang="en-US" sz="1100" b="0" u="none" strike="noStrike" dirty="0">
                          <a:solidFill>
                            <a:schemeClr val="accent3"/>
                          </a:solidFill>
                          <a:effectLst/>
                        </a:rPr>
                        <a:t>Level of </a:t>
                      </a:r>
                      <a:r>
                        <a:rPr lang="en-US" sz="1100" b="0" u="none" strike="noStrike" dirty="0" smtClean="0">
                          <a:solidFill>
                            <a:schemeClr val="accent3"/>
                          </a:solidFill>
                          <a:effectLst/>
                        </a:rPr>
                        <a:t>autonomy / empowerment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11 (27%)</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1"/>
                  </a:ext>
                </a:extLst>
              </a:tr>
              <a:tr h="215931">
                <a:tc>
                  <a:txBody>
                    <a:bodyPr/>
                    <a:lstStyle/>
                    <a:p>
                      <a:pPr algn="l" fontAlgn="ctr"/>
                      <a:r>
                        <a:rPr lang="en-US" sz="1100" b="0" u="none" strike="noStrike" dirty="0">
                          <a:solidFill>
                            <a:schemeClr val="accent3"/>
                          </a:solidFill>
                          <a:effectLst/>
                        </a:rPr>
                        <a:t>Company </a:t>
                      </a:r>
                      <a:r>
                        <a:rPr lang="en-US" sz="1100" b="0" u="none" strike="noStrike" dirty="0" smtClean="0">
                          <a:solidFill>
                            <a:schemeClr val="accent3"/>
                          </a:solidFill>
                          <a:effectLst/>
                        </a:rPr>
                        <a:t>brand/perception/reputation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12 (26%)</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2"/>
                  </a:ext>
                </a:extLst>
              </a:tr>
              <a:tr h="215931">
                <a:tc>
                  <a:txBody>
                    <a:bodyPr/>
                    <a:lstStyle/>
                    <a:p>
                      <a:pPr algn="l" fontAlgn="ctr"/>
                      <a:r>
                        <a:rPr lang="en-US" sz="1100" b="0" u="none" strike="noStrike" dirty="0">
                          <a:solidFill>
                            <a:schemeClr val="accent3"/>
                          </a:solidFill>
                          <a:effectLst/>
                        </a:rPr>
                        <a:t>Company’s adoption of new </a:t>
                      </a:r>
                      <a:r>
                        <a:rPr lang="en-US" sz="1100" b="0" u="none" strike="noStrike" dirty="0" smtClean="0">
                          <a:solidFill>
                            <a:schemeClr val="accent3"/>
                          </a:solidFill>
                          <a:effectLst/>
                        </a:rPr>
                        <a:t>technologies/innovation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13 (25%)</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3"/>
                  </a:ext>
                </a:extLst>
              </a:tr>
              <a:tr h="215931">
                <a:tc>
                  <a:txBody>
                    <a:bodyPr/>
                    <a:lstStyle/>
                    <a:p>
                      <a:pPr algn="l" fontAlgn="ctr"/>
                      <a:r>
                        <a:rPr lang="en-US" sz="1100" b="0" u="none" strike="noStrike" dirty="0" smtClean="0">
                          <a:solidFill>
                            <a:schemeClr val="accent3"/>
                          </a:solidFill>
                          <a:effectLst/>
                        </a:rPr>
                        <a:t>Training/education </a:t>
                      </a:r>
                      <a:r>
                        <a:rPr lang="en-US" sz="1100" b="0" u="none" strike="noStrike" dirty="0">
                          <a:solidFill>
                            <a:schemeClr val="accent3"/>
                          </a:solidFill>
                          <a:effectLst/>
                        </a:rPr>
                        <a:t>opportunities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14 (25%)</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4"/>
                  </a:ext>
                </a:extLst>
              </a:tr>
              <a:tr h="215931">
                <a:tc>
                  <a:txBody>
                    <a:bodyPr/>
                    <a:lstStyle/>
                    <a:p>
                      <a:pPr algn="l" fontAlgn="ctr"/>
                      <a:r>
                        <a:rPr lang="en-US" sz="1100" b="0" u="none" strike="noStrike" dirty="0">
                          <a:solidFill>
                            <a:schemeClr val="accent3"/>
                          </a:solidFill>
                          <a:effectLst/>
                        </a:rPr>
                        <a:t>Ability to travel for work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15 (19%)</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5"/>
                  </a:ext>
                </a:extLst>
              </a:tr>
              <a:tr h="215931">
                <a:tc>
                  <a:txBody>
                    <a:bodyPr/>
                    <a:lstStyle/>
                    <a:p>
                      <a:pPr algn="l" fontAlgn="ctr"/>
                      <a:r>
                        <a:rPr lang="en-US" sz="1100" b="0" u="none" strike="noStrike" dirty="0">
                          <a:solidFill>
                            <a:schemeClr val="accent3"/>
                          </a:solidFill>
                          <a:effectLst/>
                        </a:rPr>
                        <a:t>Diversity and inclusion programs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16 (18%)</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6"/>
                  </a:ext>
                </a:extLst>
              </a:tr>
              <a:tr h="215931">
                <a:tc>
                  <a:txBody>
                    <a:bodyPr/>
                    <a:lstStyle/>
                    <a:p>
                      <a:pPr algn="l" fontAlgn="ctr"/>
                      <a:r>
                        <a:rPr lang="en-US" sz="1100" b="0" u="none" strike="noStrike" dirty="0">
                          <a:solidFill>
                            <a:schemeClr val="accent3"/>
                          </a:solidFill>
                          <a:effectLst/>
                        </a:rPr>
                        <a:t>Social responsibility </a:t>
                      </a:r>
                      <a:endParaRPr lang="en-US" sz="1100" b="0" i="0" u="none" strike="noStrike" dirty="0">
                        <a:solidFill>
                          <a:schemeClr val="accent3"/>
                        </a:solidFill>
                        <a:effectLst/>
                        <a:latin typeface="Arial"/>
                      </a:endParaRPr>
                    </a:p>
                  </a:txBody>
                  <a:tcPr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US" sz="1100" b="0" u="none" strike="noStrike" dirty="0">
                          <a:solidFill>
                            <a:schemeClr val="accent3"/>
                          </a:solidFill>
                          <a:effectLst/>
                        </a:rPr>
                        <a:t>17 (18%)</a:t>
                      </a:r>
                      <a:endParaRPr lang="en-US" sz="1100" b="0" i="0" u="none" strike="noStrike" dirty="0">
                        <a:solidFill>
                          <a:schemeClr val="accent3"/>
                        </a:solidFill>
                        <a:effectLst/>
                        <a:latin typeface="Arial"/>
                      </a:endParaRPr>
                    </a:p>
                  </a:txBody>
                  <a:tcPr marL="9525" marR="9525" marT="9525" marB="0" anchor="ctr">
                    <a:lnL w="3175" cap="flat" cmpd="sng" algn="ctr">
                      <a:solidFill>
                        <a:srgbClr val="666666"/>
                      </a:solidFill>
                      <a:prstDash val="solid"/>
                      <a:round/>
                      <a:headEnd type="none" w="med" len="med"/>
                      <a:tailEnd type="none" w="med" len="med"/>
                    </a:lnL>
                    <a:lnR w="3175" cap="flat" cmpd="sng" algn="ctr">
                      <a:solidFill>
                        <a:srgbClr val="666666"/>
                      </a:solidFill>
                      <a:prstDash val="solid"/>
                      <a:round/>
                      <a:headEnd type="none" w="med" len="med"/>
                      <a:tailEnd type="none" w="med" len="med"/>
                    </a:lnR>
                    <a:lnT w="3175" cap="flat" cmpd="sng" algn="ctr">
                      <a:solidFill>
                        <a:srgbClr val="666666"/>
                      </a:solidFill>
                      <a:prstDash val="solid"/>
                      <a:round/>
                      <a:headEnd type="none" w="med" len="med"/>
                      <a:tailEnd type="none" w="med" len="med"/>
                    </a:lnT>
                    <a:lnB w="3175"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7"/>
                  </a:ext>
                </a:extLst>
              </a:tr>
            </a:tbl>
          </a:graphicData>
        </a:graphic>
      </p:graphicFrame>
      <p:sp>
        <p:nvSpPr>
          <p:cNvPr id="8" name="TextBox 7"/>
          <p:cNvSpPr txBox="1"/>
          <p:nvPr/>
        </p:nvSpPr>
        <p:spPr>
          <a:xfrm>
            <a:off x="457200" y="6477000"/>
            <a:ext cx="8001000" cy="230832"/>
          </a:xfrm>
          <a:prstGeom prst="rect">
            <a:avLst/>
          </a:prstGeom>
          <a:noFill/>
        </p:spPr>
        <p:txBody>
          <a:bodyPr wrap="square" lIns="0" tIns="0" rtlCol="0">
            <a:spAutoFit/>
          </a:bodyPr>
          <a:lstStyle/>
          <a:p>
            <a:r>
              <a:rPr lang="en-US" sz="1200" dirty="0" smtClean="0">
                <a:solidFill>
                  <a:schemeClr val="accent3"/>
                </a:solidFill>
                <a:latin typeface="Arial"/>
                <a:cs typeface="Arial"/>
              </a:rPr>
              <a:t>Q: Which of the following most impact your decision to stay with or leave your current employer? </a:t>
            </a:r>
          </a:p>
        </p:txBody>
      </p:sp>
    </p:spTree>
    <p:extLst>
      <p:ext uri="{BB962C8B-B14F-4D97-AF65-F5344CB8AC3E}">
        <p14:creationId xmlns:p14="http://schemas.microsoft.com/office/powerpoint/2010/main" val="921585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113453"/>
            <a:ext cx="3962400" cy="5744547"/>
          </a:xfrm>
          <a:prstGeom prst="rect">
            <a:avLst/>
          </a:prstGeom>
          <a:gradFill flip="none" rotWithShape="1">
            <a:gsLst>
              <a:gs pos="0">
                <a:schemeClr val="accent6"/>
              </a:gs>
              <a:gs pos="100000">
                <a:srgbClr val="FC8109"/>
              </a:gs>
            </a:gsLst>
            <a:lin ang="16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Title 3"/>
          <p:cNvSpPr>
            <a:spLocks noGrp="1"/>
          </p:cNvSpPr>
          <p:nvPr>
            <p:ph type="title"/>
          </p:nvPr>
        </p:nvSpPr>
        <p:spPr/>
        <p:txBody>
          <a:bodyPr>
            <a:normAutofit/>
          </a:bodyPr>
          <a:lstStyle/>
          <a:p>
            <a:r>
              <a:rPr lang="en-US" dirty="0" smtClean="0">
                <a:solidFill>
                  <a:schemeClr val="accent3"/>
                </a:solidFill>
              </a:rPr>
              <a:t>Cut Through the Noise</a:t>
            </a:r>
            <a:endParaRPr lang="en-US" dirty="0">
              <a:solidFill>
                <a:schemeClr val="accent3"/>
              </a:solidFill>
            </a:endParaRPr>
          </a:p>
        </p:txBody>
      </p:sp>
      <p:sp>
        <p:nvSpPr>
          <p:cNvPr id="28" name="Rectangle 27"/>
          <p:cNvSpPr/>
          <p:nvPr/>
        </p:nvSpPr>
        <p:spPr>
          <a:xfrm>
            <a:off x="4343400" y="1447800"/>
            <a:ext cx="4114800" cy="323165"/>
          </a:xfrm>
          <a:prstGeom prst="rect">
            <a:avLst/>
          </a:prstGeom>
        </p:spPr>
        <p:txBody>
          <a:bodyPr wrap="square" lIns="0" bIns="0">
            <a:spAutoFit/>
          </a:bodyPr>
          <a:lstStyle/>
          <a:p>
            <a:r>
              <a:rPr lang="en-US" b="1" dirty="0">
                <a:latin typeface="Century Gothic"/>
                <a:cs typeface="Century Gothic"/>
              </a:rPr>
              <a:t>The average IT professional receives</a:t>
            </a:r>
          </a:p>
        </p:txBody>
      </p:sp>
      <p:sp>
        <p:nvSpPr>
          <p:cNvPr id="29" name="Rectangle 28"/>
          <p:cNvSpPr/>
          <p:nvPr/>
        </p:nvSpPr>
        <p:spPr>
          <a:xfrm>
            <a:off x="5410200" y="1929080"/>
            <a:ext cx="3048000" cy="661720"/>
          </a:xfrm>
          <a:prstGeom prst="rect">
            <a:avLst/>
          </a:prstGeom>
        </p:spPr>
        <p:txBody>
          <a:bodyPr wrap="square" lIns="0" bIns="0">
            <a:spAutoFit/>
          </a:bodyPr>
          <a:lstStyle/>
          <a:p>
            <a:r>
              <a:rPr lang="en-US" sz="2000" b="1" dirty="0" smtClean="0">
                <a:solidFill>
                  <a:srgbClr val="007698"/>
                </a:solidFill>
                <a:latin typeface="Century Gothic"/>
                <a:cs typeface="Century Gothic"/>
              </a:rPr>
              <a:t>recruiter solicitations per week</a:t>
            </a:r>
            <a:endParaRPr lang="en-US" sz="2000" b="1" baseline="30000" dirty="0">
              <a:solidFill>
                <a:srgbClr val="007698"/>
              </a:solidFill>
              <a:latin typeface="Century Gothic"/>
              <a:cs typeface="Century Gothic"/>
            </a:endParaRPr>
          </a:p>
        </p:txBody>
      </p:sp>
      <p:sp>
        <p:nvSpPr>
          <p:cNvPr id="30" name="Rectangle 29"/>
          <p:cNvSpPr/>
          <p:nvPr/>
        </p:nvSpPr>
        <p:spPr>
          <a:xfrm>
            <a:off x="4343400" y="1676400"/>
            <a:ext cx="990600" cy="1061829"/>
          </a:xfrm>
          <a:prstGeom prst="rect">
            <a:avLst/>
          </a:prstGeom>
        </p:spPr>
        <p:txBody>
          <a:bodyPr wrap="square" lIns="0" rIns="0" bIns="0">
            <a:spAutoFit/>
          </a:bodyPr>
          <a:lstStyle/>
          <a:p>
            <a:r>
              <a:rPr lang="en-US" sz="6600" b="1" dirty="0" smtClean="0">
                <a:solidFill>
                  <a:schemeClr val="accent1"/>
                </a:solidFill>
                <a:latin typeface="Century Gothic"/>
                <a:cs typeface="Century Gothic"/>
              </a:rPr>
              <a:t>34</a:t>
            </a:r>
            <a:endParaRPr lang="en-US" sz="3600" b="1" baseline="30000" dirty="0">
              <a:solidFill>
                <a:schemeClr val="accent1"/>
              </a:solidFill>
              <a:latin typeface="Century Gothic"/>
              <a:cs typeface="Century Gothic"/>
            </a:endParaRPr>
          </a:p>
        </p:txBody>
      </p:sp>
      <p:graphicFrame>
        <p:nvGraphicFramePr>
          <p:cNvPr id="13" name="Chart 12"/>
          <p:cNvGraphicFramePr/>
          <p:nvPr>
            <p:extLst>
              <p:ext uri="{D42A27DB-BD31-4B8C-83A1-F6EECF244321}">
                <p14:modId xmlns:p14="http://schemas.microsoft.com/office/powerpoint/2010/main" val="1609383761"/>
              </p:ext>
            </p:extLst>
          </p:nvPr>
        </p:nvGraphicFramePr>
        <p:xfrm>
          <a:off x="4038600" y="4572000"/>
          <a:ext cx="4953000" cy="121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81000" y="1371600"/>
            <a:ext cx="3886200" cy="1077218"/>
          </a:xfrm>
          <a:prstGeom prst="rect">
            <a:avLst/>
          </a:prstGeom>
        </p:spPr>
        <p:txBody>
          <a:bodyPr wrap="square">
            <a:spAutoFit/>
          </a:bodyPr>
          <a:lstStyle/>
          <a:p>
            <a:pPr marL="0" lvl="2" eaLnBrk="0" hangingPunct="0">
              <a:spcBef>
                <a:spcPts val="600"/>
              </a:spcBef>
              <a:spcAft>
                <a:spcPts val="600"/>
              </a:spcAft>
              <a:defRPr/>
            </a:pPr>
            <a:r>
              <a:rPr lang="en-US" dirty="0">
                <a:solidFill>
                  <a:schemeClr val="tx2"/>
                </a:solidFill>
                <a:latin typeface="Century Gothic"/>
                <a:ea typeface="Calibri"/>
                <a:cs typeface="Century Gothic"/>
              </a:rPr>
              <a:t>IT professionals </a:t>
            </a:r>
            <a:r>
              <a:rPr lang="en-US" dirty="0" smtClean="0">
                <a:solidFill>
                  <a:schemeClr val="tx2"/>
                </a:solidFill>
                <a:latin typeface="Century Gothic"/>
                <a:ea typeface="Calibri"/>
                <a:cs typeface="Century Gothic"/>
              </a:rPr>
              <a:t>are</a:t>
            </a:r>
            <a:r>
              <a:rPr lang="en-US" b="1" dirty="0" smtClean="0">
                <a:solidFill>
                  <a:schemeClr val="tx2"/>
                </a:solidFill>
                <a:latin typeface="Century Gothic"/>
                <a:ea typeface="Calibri"/>
                <a:cs typeface="Century Gothic"/>
              </a:rPr>
              <a:t/>
            </a:r>
            <a:br>
              <a:rPr lang="en-US" b="1" dirty="0" smtClean="0">
                <a:solidFill>
                  <a:schemeClr val="tx2"/>
                </a:solidFill>
                <a:latin typeface="Century Gothic"/>
                <a:ea typeface="Calibri"/>
                <a:cs typeface="Century Gothic"/>
              </a:rPr>
            </a:br>
            <a:r>
              <a:rPr lang="en-US" sz="2800" b="1" dirty="0" smtClean="0">
                <a:solidFill>
                  <a:schemeClr val="tx2"/>
                </a:solidFill>
                <a:latin typeface="Century Gothic"/>
                <a:ea typeface="Calibri"/>
                <a:cs typeface="Century Gothic"/>
              </a:rPr>
              <a:t>in high demand</a:t>
            </a:r>
            <a:br>
              <a:rPr lang="en-US" sz="2800" b="1" dirty="0" smtClean="0">
                <a:solidFill>
                  <a:schemeClr val="tx2"/>
                </a:solidFill>
                <a:latin typeface="Century Gothic"/>
                <a:ea typeface="Calibri"/>
                <a:cs typeface="Century Gothic"/>
              </a:rPr>
            </a:br>
            <a:r>
              <a:rPr lang="en-US" dirty="0" smtClean="0">
                <a:solidFill>
                  <a:schemeClr val="tx2"/>
                </a:solidFill>
                <a:latin typeface="Century Gothic"/>
                <a:ea typeface="Calibri"/>
                <a:cs typeface="Century Gothic"/>
              </a:rPr>
              <a:t>across </a:t>
            </a:r>
            <a:r>
              <a:rPr lang="en-US" dirty="0">
                <a:solidFill>
                  <a:schemeClr val="tx2"/>
                </a:solidFill>
                <a:latin typeface="Century Gothic"/>
                <a:ea typeface="Calibri"/>
                <a:cs typeface="Century Gothic"/>
              </a:rPr>
              <a:t>skill sets</a:t>
            </a:r>
            <a:r>
              <a:rPr lang="en-US" dirty="0">
                <a:solidFill>
                  <a:schemeClr val="accent1"/>
                </a:solidFill>
                <a:latin typeface="Century Gothic"/>
                <a:ea typeface="Calibri"/>
                <a:cs typeface="Century Gothic"/>
              </a:rPr>
              <a:t> </a:t>
            </a:r>
            <a:endParaRPr lang="en-US" kern="0" dirty="0">
              <a:solidFill>
                <a:schemeClr val="accent1"/>
              </a:solidFill>
              <a:latin typeface="Century Gothic"/>
              <a:cs typeface="Century Gothic"/>
            </a:endParaRPr>
          </a:p>
        </p:txBody>
      </p:sp>
      <p:cxnSp>
        <p:nvCxnSpPr>
          <p:cNvPr id="6" name="Straight Connector 5"/>
          <p:cNvCxnSpPr/>
          <p:nvPr/>
        </p:nvCxnSpPr>
        <p:spPr>
          <a:xfrm>
            <a:off x="4343400" y="2743200"/>
            <a:ext cx="43434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343400" y="2819400"/>
            <a:ext cx="4419600" cy="692497"/>
          </a:xfrm>
          <a:prstGeom prst="rect">
            <a:avLst/>
          </a:prstGeom>
        </p:spPr>
        <p:txBody>
          <a:bodyPr wrap="square" lIns="0" bIns="0">
            <a:spAutoFit/>
          </a:bodyPr>
          <a:lstStyle/>
          <a:p>
            <a:r>
              <a:rPr lang="en-US" sz="1400" dirty="0" smtClean="0">
                <a:solidFill>
                  <a:schemeClr val="accent3"/>
                </a:solidFill>
                <a:latin typeface="Arial"/>
                <a:cs typeface="Arial"/>
              </a:rPr>
              <a:t>To capture their attention and make your opportunity stand out from all the other noise, the initial message must be detailed and compelling. </a:t>
            </a:r>
            <a:endParaRPr lang="en-US" sz="1400" dirty="0">
              <a:solidFill>
                <a:schemeClr val="accent3"/>
              </a:solidFill>
              <a:latin typeface="Arial"/>
              <a:cs typeface="Arial"/>
            </a:endParaRPr>
          </a:p>
        </p:txBody>
      </p:sp>
      <p:sp>
        <p:nvSpPr>
          <p:cNvPr id="24" name="Rectangle 23"/>
          <p:cNvSpPr/>
          <p:nvPr/>
        </p:nvSpPr>
        <p:spPr>
          <a:xfrm>
            <a:off x="4343400" y="4172635"/>
            <a:ext cx="4419600" cy="323165"/>
          </a:xfrm>
          <a:prstGeom prst="rect">
            <a:avLst/>
          </a:prstGeom>
        </p:spPr>
        <p:txBody>
          <a:bodyPr wrap="square" lIns="0" bIns="0">
            <a:spAutoFit/>
          </a:bodyPr>
          <a:lstStyle/>
          <a:p>
            <a:r>
              <a:rPr lang="en-US" b="1" dirty="0">
                <a:latin typeface="Century Gothic"/>
                <a:cs typeface="Century Gothic"/>
              </a:rPr>
              <a:t>What do IT professionals want to know?</a:t>
            </a:r>
          </a:p>
        </p:txBody>
      </p:sp>
      <p:pic>
        <p:nvPicPr>
          <p:cNvPr id="3" name="Picture 2" descr="busy-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438400"/>
            <a:ext cx="3574796" cy="4288803"/>
          </a:xfrm>
          <a:prstGeom prst="rect">
            <a:avLst/>
          </a:prstGeom>
        </p:spPr>
      </p:pic>
    </p:spTree>
    <p:extLst>
      <p:ext uri="{BB962C8B-B14F-4D97-AF65-F5344CB8AC3E}">
        <p14:creationId xmlns:p14="http://schemas.microsoft.com/office/powerpoint/2010/main" val="150655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Approaches to Success</a:t>
            </a:r>
            <a:endParaRPr lang="en-US" dirty="0"/>
          </a:p>
        </p:txBody>
      </p:sp>
    </p:spTree>
    <p:extLst>
      <p:ext uri="{BB962C8B-B14F-4D97-AF65-F5344CB8AC3E}">
        <p14:creationId xmlns:p14="http://schemas.microsoft.com/office/powerpoint/2010/main" val="714712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209798"/>
            <a:ext cx="9144000" cy="4648201"/>
          </a:xfrm>
          <a:prstGeom prst="rect">
            <a:avLst/>
          </a:prstGeom>
          <a:gradFill flip="none" rotWithShape="1">
            <a:gsLst>
              <a:gs pos="0">
                <a:schemeClr val="accent6"/>
              </a:gs>
              <a:gs pos="100000">
                <a:srgbClr val="FC8109"/>
              </a:gs>
            </a:gsLst>
            <a:lin ang="16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Rectangle 11"/>
          <p:cNvSpPr/>
          <p:nvPr/>
        </p:nvSpPr>
        <p:spPr>
          <a:xfrm>
            <a:off x="3733800" y="2362200"/>
            <a:ext cx="4495800" cy="2308324"/>
          </a:xfrm>
          <a:prstGeom prst="rect">
            <a:avLst/>
          </a:prstGeom>
        </p:spPr>
        <p:txBody>
          <a:bodyPr wrap="square">
            <a:spAutoFit/>
          </a:bodyPr>
          <a:lstStyle/>
          <a:p>
            <a:pPr marL="256032" indent="-256032">
              <a:buFont typeface="Wingdings" charset="2"/>
              <a:buChar char="§"/>
            </a:pPr>
            <a:r>
              <a:rPr lang="en-US" sz="2400" b="1" dirty="0" smtClean="0">
                <a:solidFill>
                  <a:schemeClr val="tx2"/>
                </a:solidFill>
                <a:latin typeface="Century Gothic"/>
                <a:ea typeface="Calibri"/>
                <a:cs typeface="Century Gothic"/>
              </a:rPr>
              <a:t>Provide a </a:t>
            </a:r>
            <a:r>
              <a:rPr lang="en-US" sz="2400" b="1" dirty="0" smtClean="0">
                <a:solidFill>
                  <a:schemeClr val="tx2"/>
                </a:solidFill>
                <a:latin typeface="Century Gothic"/>
                <a:cs typeface="Century Gothic"/>
              </a:rPr>
              <a:t>clear </a:t>
            </a:r>
            <a:r>
              <a:rPr lang="en-US" sz="2400" b="1" dirty="0">
                <a:solidFill>
                  <a:schemeClr val="tx2"/>
                </a:solidFill>
                <a:latin typeface="Century Gothic"/>
                <a:cs typeface="Century Gothic"/>
              </a:rPr>
              <a:t>and </a:t>
            </a:r>
            <a:r>
              <a:rPr lang="en-US" sz="2400" b="1" dirty="0" smtClean="0">
                <a:solidFill>
                  <a:schemeClr val="tx2"/>
                </a:solidFill>
                <a:latin typeface="Century Gothic"/>
                <a:cs typeface="Century Gothic"/>
              </a:rPr>
              <a:t/>
            </a:r>
            <a:br>
              <a:rPr lang="en-US" sz="2400" b="1" dirty="0" smtClean="0">
                <a:solidFill>
                  <a:schemeClr val="tx2"/>
                </a:solidFill>
                <a:latin typeface="Century Gothic"/>
                <a:cs typeface="Century Gothic"/>
              </a:rPr>
            </a:br>
            <a:r>
              <a:rPr lang="en-US" sz="2400" b="1" dirty="0" smtClean="0">
                <a:solidFill>
                  <a:schemeClr val="tx2"/>
                </a:solidFill>
                <a:latin typeface="Century Gothic"/>
                <a:cs typeface="Century Gothic"/>
              </a:rPr>
              <a:t>detailed job description</a:t>
            </a:r>
          </a:p>
          <a:p>
            <a:pPr marL="256032" indent="-256032">
              <a:buFont typeface="Wingdings" charset="2"/>
              <a:buChar char="§"/>
            </a:pPr>
            <a:r>
              <a:rPr lang="en-US" sz="2400" b="1" dirty="0" smtClean="0">
                <a:solidFill>
                  <a:schemeClr val="tx2"/>
                </a:solidFill>
                <a:latin typeface="Century Gothic"/>
                <a:cs typeface="Century Gothic"/>
              </a:rPr>
              <a:t>Ensure that your recruiting partners understand and use your EVP in their marketing efforts</a:t>
            </a:r>
          </a:p>
        </p:txBody>
      </p:sp>
      <p:sp>
        <p:nvSpPr>
          <p:cNvPr id="2" name="Title 1"/>
          <p:cNvSpPr>
            <a:spLocks noGrp="1"/>
          </p:cNvSpPr>
          <p:nvPr>
            <p:ph type="title"/>
          </p:nvPr>
        </p:nvSpPr>
        <p:spPr/>
        <p:txBody>
          <a:bodyPr/>
          <a:lstStyle/>
          <a:p>
            <a:r>
              <a:rPr lang="en-US" dirty="0" smtClean="0">
                <a:solidFill>
                  <a:schemeClr val="accent3"/>
                </a:solidFill>
              </a:rPr>
              <a:t>Search and Screen for Success</a:t>
            </a:r>
            <a:endParaRPr lang="en-US" dirty="0"/>
          </a:p>
        </p:txBody>
      </p:sp>
      <p:sp>
        <p:nvSpPr>
          <p:cNvPr id="6" name="Text Placeholder 5"/>
          <p:cNvSpPr>
            <a:spLocks noGrp="1"/>
          </p:cNvSpPr>
          <p:nvPr>
            <p:ph type="body" sz="quarter" idx="12"/>
          </p:nvPr>
        </p:nvSpPr>
        <p:spPr>
          <a:xfrm>
            <a:off x="228600" y="1322954"/>
            <a:ext cx="8686800" cy="810646"/>
          </a:xfrm>
        </p:spPr>
        <p:txBody>
          <a:bodyPr/>
          <a:lstStyle/>
          <a:p>
            <a:r>
              <a:rPr lang="en-US" sz="1600" dirty="0" smtClean="0">
                <a:solidFill>
                  <a:schemeClr val="tx1"/>
                </a:solidFill>
              </a:rPr>
              <a:t>Making time investments upfront on developing effective job descriptions and interacting with recruiting partners can lead to successful job and candidate matches, while also saving time and money over the long-term.</a:t>
            </a:r>
            <a:endParaRPr lang="en-US" sz="1600" dirty="0">
              <a:solidFill>
                <a:schemeClr val="tx1"/>
              </a:solidFill>
            </a:endParaRPr>
          </a:p>
        </p:txBody>
      </p:sp>
      <p:pic>
        <p:nvPicPr>
          <p:cNvPr id="7" name="Picture 6" descr="shutterstock_273089234 [Convert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837" y="2286000"/>
            <a:ext cx="3229070" cy="4572000"/>
          </a:xfrm>
          <a:prstGeom prst="rect">
            <a:avLst/>
          </a:prstGeom>
        </p:spPr>
      </p:pic>
      <p:sp>
        <p:nvSpPr>
          <p:cNvPr id="5" name="TextBox 4"/>
          <p:cNvSpPr txBox="1"/>
          <p:nvPr/>
        </p:nvSpPr>
        <p:spPr>
          <a:xfrm>
            <a:off x="3733800" y="4953000"/>
            <a:ext cx="5105400" cy="1293688"/>
          </a:xfrm>
          <a:prstGeom prst="rect">
            <a:avLst/>
          </a:prstGeom>
          <a:noFill/>
        </p:spPr>
        <p:txBody>
          <a:bodyPr wrap="square" lIns="0" tIns="0" rtlCol="0">
            <a:spAutoFit/>
          </a:bodyPr>
          <a:lstStyle/>
          <a:p>
            <a:pPr marL="0" lvl="1">
              <a:lnSpc>
                <a:spcPct val="120000"/>
              </a:lnSpc>
            </a:pPr>
            <a:r>
              <a:rPr lang="en-US" sz="2000" b="1" dirty="0">
                <a:solidFill>
                  <a:schemeClr val="tx2"/>
                </a:solidFill>
                <a:latin typeface="Arial BODY"/>
                <a:cs typeface="Arial BODY"/>
              </a:rPr>
              <a:t>Best-in-class </a:t>
            </a:r>
            <a:r>
              <a:rPr lang="en-US" sz="2000" b="1" dirty="0" smtClean="0">
                <a:solidFill>
                  <a:schemeClr val="tx2"/>
                </a:solidFill>
                <a:latin typeface="Arial BODY"/>
                <a:cs typeface="Arial BODY"/>
              </a:rPr>
              <a:t>employers not only believe</a:t>
            </a:r>
            <a:endParaRPr lang="en-US" sz="2000" b="1" dirty="0">
              <a:solidFill>
                <a:schemeClr val="tx2"/>
              </a:solidFill>
              <a:latin typeface="Arial BODY"/>
              <a:cs typeface="Arial BODY"/>
            </a:endParaRPr>
          </a:p>
          <a:p>
            <a:pPr marL="0" lvl="1">
              <a:lnSpc>
                <a:spcPct val="120000"/>
              </a:lnSpc>
            </a:pPr>
            <a:r>
              <a:rPr lang="en-US" sz="1600" dirty="0" smtClean="0">
                <a:solidFill>
                  <a:schemeClr val="tx2"/>
                </a:solidFill>
                <a:latin typeface="Arial BODY"/>
                <a:cs typeface="Arial BODY"/>
              </a:rPr>
              <a:t>accurate </a:t>
            </a:r>
            <a:r>
              <a:rPr lang="en-US" sz="1600" dirty="0">
                <a:solidFill>
                  <a:schemeClr val="tx2"/>
                </a:solidFill>
                <a:latin typeface="Arial BODY"/>
                <a:cs typeface="Arial BODY"/>
              </a:rPr>
              <a:t>job </a:t>
            </a:r>
            <a:r>
              <a:rPr lang="en-US" sz="1600" dirty="0" smtClean="0">
                <a:solidFill>
                  <a:schemeClr val="tx2"/>
                </a:solidFill>
                <a:latin typeface="Arial BODY"/>
                <a:cs typeface="Arial BODY"/>
              </a:rPr>
              <a:t>descriptions are </a:t>
            </a:r>
            <a:r>
              <a:rPr lang="en-US" sz="1600" dirty="0">
                <a:solidFill>
                  <a:schemeClr val="tx2"/>
                </a:solidFill>
                <a:latin typeface="Arial BODY"/>
                <a:cs typeface="Arial BODY"/>
              </a:rPr>
              <a:t>the most important factor in attracting and hiring top </a:t>
            </a:r>
            <a:r>
              <a:rPr lang="en-US" sz="1600" dirty="0" smtClean="0">
                <a:solidFill>
                  <a:schemeClr val="tx2"/>
                </a:solidFill>
                <a:latin typeface="Arial BODY"/>
                <a:cs typeface="Arial BODY"/>
              </a:rPr>
              <a:t>talent, they also</a:t>
            </a:r>
            <a:r>
              <a:rPr lang="en-US" sz="1600" dirty="0">
                <a:solidFill>
                  <a:schemeClr val="tx2"/>
                </a:solidFill>
                <a:latin typeface="Arial BODY"/>
                <a:cs typeface="Arial BODY"/>
              </a:rPr>
              <a:t> </a:t>
            </a:r>
            <a:r>
              <a:rPr lang="en-US" sz="1600" dirty="0" smtClean="0">
                <a:solidFill>
                  <a:schemeClr val="tx2"/>
                </a:solidFill>
                <a:latin typeface="Arial BODY"/>
                <a:cs typeface="Arial BODY"/>
              </a:rPr>
              <a:t>spend</a:t>
            </a:r>
            <a:br>
              <a:rPr lang="en-US" sz="1600" dirty="0" smtClean="0">
                <a:solidFill>
                  <a:schemeClr val="tx2"/>
                </a:solidFill>
                <a:latin typeface="Arial BODY"/>
                <a:cs typeface="Arial BODY"/>
              </a:rPr>
            </a:br>
            <a:r>
              <a:rPr lang="en-US" sz="1600" dirty="0" smtClean="0">
                <a:solidFill>
                  <a:schemeClr val="tx2"/>
                </a:solidFill>
                <a:latin typeface="Arial BODY"/>
                <a:cs typeface="Arial BODY"/>
              </a:rPr>
              <a:t>three</a:t>
            </a:r>
            <a:r>
              <a:rPr lang="en-US" sz="1600" dirty="0">
                <a:solidFill>
                  <a:schemeClr val="tx2"/>
                </a:solidFill>
                <a:latin typeface="Arial BODY"/>
                <a:cs typeface="Arial BODY"/>
              </a:rPr>
              <a:t>-</a:t>
            </a:r>
            <a:r>
              <a:rPr lang="en-US" sz="1600" dirty="0" smtClean="0">
                <a:solidFill>
                  <a:schemeClr val="tx2"/>
                </a:solidFill>
                <a:latin typeface="Arial BODY"/>
                <a:cs typeface="Arial BODY"/>
              </a:rPr>
              <a:t>times longer creating them.</a:t>
            </a:r>
            <a:endParaRPr lang="en-US" sz="1600" dirty="0">
              <a:solidFill>
                <a:schemeClr val="tx2"/>
              </a:solidFill>
              <a:latin typeface="Arial BODY"/>
              <a:cs typeface="Arial BODY"/>
            </a:endParaRPr>
          </a:p>
        </p:txBody>
      </p:sp>
      <p:cxnSp>
        <p:nvCxnSpPr>
          <p:cNvPr id="14" name="Straight Connector 13"/>
          <p:cNvCxnSpPr/>
          <p:nvPr/>
        </p:nvCxnSpPr>
        <p:spPr>
          <a:xfrm>
            <a:off x="3733800" y="4724400"/>
            <a:ext cx="4953000" cy="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49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13452"/>
            <a:ext cx="9144000" cy="5744547"/>
          </a:xfrm>
          <a:prstGeom prst="rect">
            <a:avLst/>
          </a:prstGeom>
          <a:gradFill flip="none" rotWithShape="1">
            <a:gsLst>
              <a:gs pos="0">
                <a:schemeClr val="accent6"/>
              </a:gs>
              <a:gs pos="100000">
                <a:srgbClr val="FC8109"/>
              </a:gs>
            </a:gsLst>
            <a:lin ang="167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Rectangle 5"/>
          <p:cNvSpPr/>
          <p:nvPr/>
        </p:nvSpPr>
        <p:spPr>
          <a:xfrm>
            <a:off x="0" y="1524000"/>
            <a:ext cx="9144000" cy="1219200"/>
          </a:xfrm>
          <a:prstGeom prst="rect">
            <a:avLst/>
          </a:prstGeom>
          <a:solidFill>
            <a:srgbClr val="C3E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65760" defTabSz="457200">
              <a:defRPr/>
            </a:pPr>
            <a:endParaRPr lang="en-US" sz="3600" b="1" dirty="0">
              <a:solidFill>
                <a:schemeClr val="accent1"/>
              </a:solidFill>
              <a:latin typeface="Century Gothic"/>
              <a:ea typeface="Cambria"/>
              <a:cs typeface="Century Gothic"/>
            </a:endParaRPr>
          </a:p>
        </p:txBody>
      </p:sp>
      <p:sp>
        <p:nvSpPr>
          <p:cNvPr id="4" name="Title 3"/>
          <p:cNvSpPr>
            <a:spLocks noGrp="1"/>
          </p:cNvSpPr>
          <p:nvPr>
            <p:ph type="title"/>
          </p:nvPr>
        </p:nvSpPr>
        <p:spPr/>
        <p:txBody>
          <a:bodyPr>
            <a:normAutofit/>
          </a:bodyPr>
          <a:lstStyle/>
          <a:p>
            <a:r>
              <a:rPr lang="en-US" dirty="0" smtClean="0">
                <a:solidFill>
                  <a:schemeClr val="accent3"/>
                </a:solidFill>
              </a:rPr>
              <a:t>Recommendations</a:t>
            </a:r>
            <a:endParaRPr lang="en-US" dirty="0">
              <a:solidFill>
                <a:schemeClr val="accent3"/>
              </a:solidFill>
            </a:endParaRPr>
          </a:p>
        </p:txBody>
      </p:sp>
      <p:sp>
        <p:nvSpPr>
          <p:cNvPr id="3" name="Text Placeholder 2"/>
          <p:cNvSpPr>
            <a:spLocks noGrp="1"/>
          </p:cNvSpPr>
          <p:nvPr>
            <p:ph type="body" sz="quarter" idx="13"/>
          </p:nvPr>
        </p:nvSpPr>
        <p:spPr>
          <a:xfrm>
            <a:off x="258763" y="3048000"/>
            <a:ext cx="5608637" cy="3581400"/>
          </a:xfrm>
        </p:spPr>
        <p:txBody>
          <a:bodyPr>
            <a:noAutofit/>
          </a:bodyPr>
          <a:lstStyle/>
          <a:p>
            <a:pPr>
              <a:buClr>
                <a:schemeClr val="tx2"/>
              </a:buClr>
            </a:pPr>
            <a:endParaRPr lang="en-US" sz="1600" dirty="0" smtClean="0">
              <a:solidFill>
                <a:schemeClr val="tx2"/>
              </a:solidFill>
            </a:endParaRPr>
          </a:p>
          <a:p>
            <a:pPr>
              <a:buClr>
                <a:schemeClr val="tx2"/>
              </a:buClr>
            </a:pPr>
            <a:r>
              <a:rPr lang="en-US" sz="1600" dirty="0" smtClean="0">
                <a:solidFill>
                  <a:schemeClr val="tx2"/>
                </a:solidFill>
              </a:rPr>
              <a:t>Be involved in your search for talent, invest time up front in developing job descriptions and making sure the marketing of your opportunity will stand out</a:t>
            </a:r>
          </a:p>
          <a:p>
            <a:pPr>
              <a:buClr>
                <a:schemeClr val="tx2"/>
              </a:buClr>
            </a:pPr>
            <a:r>
              <a:rPr lang="en-US" sz="1600" dirty="0">
                <a:solidFill>
                  <a:schemeClr val="tx2"/>
                </a:solidFill>
              </a:rPr>
              <a:t>Ensure SLAs amongst HR, Procurement and VMOs</a:t>
            </a:r>
            <a:br>
              <a:rPr lang="en-US" sz="1600" dirty="0">
                <a:solidFill>
                  <a:schemeClr val="tx2"/>
                </a:solidFill>
              </a:rPr>
            </a:br>
            <a:r>
              <a:rPr lang="en-US" sz="1600" dirty="0">
                <a:solidFill>
                  <a:schemeClr val="tx2"/>
                </a:solidFill>
              </a:rPr>
              <a:t>are aligned to attracting the top IT </a:t>
            </a:r>
            <a:r>
              <a:rPr lang="en-US" sz="1600" dirty="0" smtClean="0">
                <a:solidFill>
                  <a:schemeClr val="tx2"/>
                </a:solidFill>
              </a:rPr>
              <a:t>talent</a:t>
            </a:r>
          </a:p>
          <a:p>
            <a:pPr>
              <a:buClr>
                <a:schemeClr val="tx2"/>
              </a:buClr>
            </a:pPr>
            <a:r>
              <a:rPr lang="en-US" sz="1600" dirty="0" smtClean="0">
                <a:solidFill>
                  <a:schemeClr val="tx2"/>
                </a:solidFill>
              </a:rPr>
              <a:t>Understand that employees value career growth, have a plan for developing them and assist in their long term goals</a:t>
            </a:r>
          </a:p>
          <a:p>
            <a:pPr>
              <a:buClr>
                <a:schemeClr val="tx2"/>
              </a:buClr>
            </a:pPr>
            <a:r>
              <a:rPr lang="en-US" sz="1600" dirty="0" smtClean="0">
                <a:solidFill>
                  <a:schemeClr val="tx2"/>
                </a:solidFill>
              </a:rPr>
              <a:t>Embrace the fact that technology is always changing and make sure your employees have time/budget to train</a:t>
            </a:r>
          </a:p>
          <a:p>
            <a:pPr marL="182880" indent="0">
              <a:buClr>
                <a:schemeClr val="tx2"/>
              </a:buClr>
              <a:buNone/>
            </a:pPr>
            <a:endParaRPr lang="en-US" sz="1600" dirty="0">
              <a:solidFill>
                <a:schemeClr val="tx2"/>
              </a:solidFill>
            </a:endParaRPr>
          </a:p>
        </p:txBody>
      </p:sp>
      <p:sp>
        <p:nvSpPr>
          <p:cNvPr id="2" name="Text Placeholder 1"/>
          <p:cNvSpPr>
            <a:spLocks noGrp="1"/>
          </p:cNvSpPr>
          <p:nvPr>
            <p:ph type="body" sz="quarter" idx="12"/>
          </p:nvPr>
        </p:nvSpPr>
        <p:spPr>
          <a:xfrm>
            <a:off x="457200" y="1600200"/>
            <a:ext cx="6370637" cy="1191645"/>
          </a:xfrm>
        </p:spPr>
        <p:txBody>
          <a:bodyPr/>
          <a:lstStyle/>
          <a:p>
            <a:r>
              <a:rPr lang="en-US" sz="3200" b="1" dirty="0" smtClean="0">
                <a:solidFill>
                  <a:schemeClr val="accent1"/>
                </a:solidFill>
                <a:latin typeface="Century Gothic"/>
                <a:cs typeface="Century Gothic"/>
              </a:rPr>
              <a:t>A talent retention strategy</a:t>
            </a:r>
            <a:br>
              <a:rPr lang="en-US" sz="3200" b="1" dirty="0" smtClean="0">
                <a:solidFill>
                  <a:schemeClr val="accent1"/>
                </a:solidFill>
                <a:latin typeface="Century Gothic"/>
                <a:cs typeface="Century Gothic"/>
              </a:rPr>
            </a:br>
            <a:r>
              <a:rPr lang="en-US" sz="3200" b="1" dirty="0" smtClean="0">
                <a:solidFill>
                  <a:schemeClr val="accent1"/>
                </a:solidFill>
                <a:latin typeface="Century Gothic"/>
                <a:cs typeface="Century Gothic"/>
              </a:rPr>
              <a:t>has</a:t>
            </a:r>
            <a:r>
              <a:rPr lang="en-US" sz="3200" b="1" dirty="0">
                <a:solidFill>
                  <a:schemeClr val="accent1"/>
                </a:solidFill>
                <a:latin typeface="Century Gothic"/>
                <a:cs typeface="Century Gothic"/>
              </a:rPr>
              <a:t> </a:t>
            </a:r>
            <a:r>
              <a:rPr lang="en-US" sz="3200" b="1" dirty="0" smtClean="0">
                <a:latin typeface="Century Gothic"/>
                <a:cs typeface="Century Gothic"/>
              </a:rPr>
              <a:t>never</a:t>
            </a:r>
            <a:r>
              <a:rPr lang="en-US" sz="3200" b="1" dirty="0" smtClean="0">
                <a:solidFill>
                  <a:schemeClr val="accent1"/>
                </a:solidFill>
                <a:latin typeface="Century Gothic"/>
                <a:cs typeface="Century Gothic"/>
              </a:rPr>
              <a:t> been more important. </a:t>
            </a:r>
            <a:endParaRPr lang="en-US" sz="3200" b="1" dirty="0">
              <a:solidFill>
                <a:schemeClr val="accent1"/>
              </a:solidFill>
              <a:latin typeface="Century Gothic"/>
              <a:cs typeface="Century Gothic"/>
            </a:endParaRPr>
          </a:p>
        </p:txBody>
      </p:sp>
      <p:pic>
        <p:nvPicPr>
          <p:cNvPr id="9" name="Picture 8" descr="shutterstock_364367645 [Convert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894" y="3200400"/>
            <a:ext cx="3168385" cy="3657600"/>
          </a:xfrm>
          <a:prstGeom prst="rect">
            <a:avLst/>
          </a:prstGeom>
        </p:spPr>
      </p:pic>
    </p:spTree>
    <p:extLst>
      <p:ext uri="{BB962C8B-B14F-4D97-AF65-F5344CB8AC3E}">
        <p14:creationId xmlns:p14="http://schemas.microsoft.com/office/powerpoint/2010/main" val="2532711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code a pil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code a pil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60960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67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57200"/>
            <a:ext cx="5105400" cy="6284619"/>
          </a:xfrm>
          <a:prstGeom prst="rect">
            <a:avLst/>
          </a:prstGeom>
        </p:spPr>
      </p:pic>
    </p:spTree>
    <p:extLst>
      <p:ext uri="{BB962C8B-B14F-4D97-AF65-F5344CB8AC3E}">
        <p14:creationId xmlns:p14="http://schemas.microsoft.com/office/powerpoint/2010/main" val="1941526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code a pill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code a pil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609600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494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cxnSp>
        <p:nvCxnSpPr>
          <p:cNvPr id="6" name="Straight Connector 5"/>
          <p:cNvCxnSpPr/>
          <p:nvPr/>
        </p:nvCxnSpPr>
        <p:spPr>
          <a:xfrm>
            <a:off x="465666" y="2210529"/>
            <a:ext cx="8229600" cy="0"/>
          </a:xfrm>
          <a:prstGeom prst="line">
            <a:avLst/>
          </a:prstGeom>
          <a:ln w="3810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5666" y="2806090"/>
            <a:ext cx="8229600" cy="0"/>
          </a:xfrm>
          <a:prstGeom prst="line">
            <a:avLst/>
          </a:prstGeom>
          <a:ln w="3810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3401651"/>
            <a:ext cx="8229600" cy="0"/>
          </a:xfrm>
          <a:prstGeom prst="line">
            <a:avLst/>
          </a:prstGeom>
          <a:ln w="3810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57200" y="3997212"/>
            <a:ext cx="8229600" cy="0"/>
          </a:xfrm>
          <a:prstGeom prst="line">
            <a:avLst/>
          </a:prstGeom>
          <a:ln w="3810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57200" y="1764533"/>
            <a:ext cx="6125600" cy="307777"/>
          </a:xfrm>
          <a:prstGeom prst="rect">
            <a:avLst/>
          </a:prstGeom>
        </p:spPr>
        <p:txBody>
          <a:bodyPr wrap="square" lIns="0" tIns="0" rIns="0" bIns="0" anchor="ctr">
            <a:spAutoFit/>
          </a:bodyPr>
          <a:lstStyle/>
          <a:p>
            <a:pPr lvl="0" defTabSz="455613" fontAlgn="base">
              <a:spcBef>
                <a:spcPts val="1200"/>
              </a:spcBef>
              <a:buClr>
                <a:schemeClr val="accent3"/>
              </a:buClr>
              <a:buSzPct val="100000"/>
              <a:defRPr/>
            </a:pPr>
            <a:r>
              <a:rPr lang="en-US" sz="2000" b="1" dirty="0" smtClean="0">
                <a:solidFill>
                  <a:schemeClr val="tx2">
                    <a:lumMod val="90000"/>
                    <a:lumOff val="10000"/>
                  </a:schemeClr>
                </a:solidFill>
                <a:latin typeface="Century Gothic"/>
                <a:cs typeface="Century Gothic"/>
              </a:rPr>
              <a:t>Understanding the Labor Landscape</a:t>
            </a:r>
            <a:endParaRPr lang="en-US" sz="2000" b="1" dirty="0">
              <a:solidFill>
                <a:schemeClr val="tx2">
                  <a:lumMod val="90000"/>
                  <a:lumOff val="10000"/>
                </a:schemeClr>
              </a:solidFill>
              <a:latin typeface="Century Gothic"/>
              <a:cs typeface="Century Gothic"/>
            </a:endParaRPr>
          </a:p>
        </p:txBody>
      </p:sp>
      <p:sp>
        <p:nvSpPr>
          <p:cNvPr id="13" name="Rectangle 12"/>
          <p:cNvSpPr/>
          <p:nvPr/>
        </p:nvSpPr>
        <p:spPr>
          <a:xfrm>
            <a:off x="457199" y="2359504"/>
            <a:ext cx="6125600" cy="307777"/>
          </a:xfrm>
          <a:prstGeom prst="rect">
            <a:avLst/>
          </a:prstGeom>
        </p:spPr>
        <p:txBody>
          <a:bodyPr wrap="square" lIns="0" tIns="0" rIns="0" bIns="0" anchor="ctr">
            <a:spAutoFit/>
          </a:bodyPr>
          <a:lstStyle/>
          <a:p>
            <a:pPr lvl="0" defTabSz="455613" fontAlgn="base">
              <a:spcBef>
                <a:spcPts val="1200"/>
              </a:spcBef>
              <a:buClr>
                <a:schemeClr val="accent3"/>
              </a:buClr>
              <a:buSzPct val="100000"/>
              <a:defRPr/>
            </a:pPr>
            <a:r>
              <a:rPr lang="en-US" sz="2000" b="1" dirty="0" smtClean="0">
                <a:solidFill>
                  <a:schemeClr val="tx2">
                    <a:lumMod val="90000"/>
                    <a:lumOff val="10000"/>
                  </a:schemeClr>
                </a:solidFill>
                <a:latin typeface="Century Gothic"/>
                <a:cs typeface="Century Gothic"/>
              </a:rPr>
              <a:t>Attracting IT Talent</a:t>
            </a:r>
            <a:endParaRPr lang="en-US" sz="2000" b="1" dirty="0">
              <a:solidFill>
                <a:schemeClr val="tx2">
                  <a:lumMod val="90000"/>
                  <a:lumOff val="10000"/>
                </a:schemeClr>
              </a:solidFill>
              <a:latin typeface="Century Gothic"/>
              <a:cs typeface="Century Gothic"/>
            </a:endParaRPr>
          </a:p>
        </p:txBody>
      </p:sp>
      <p:sp>
        <p:nvSpPr>
          <p:cNvPr id="14" name="Rectangle 13"/>
          <p:cNvSpPr/>
          <p:nvPr/>
        </p:nvSpPr>
        <p:spPr>
          <a:xfrm>
            <a:off x="450111" y="2954475"/>
            <a:ext cx="6125600" cy="307777"/>
          </a:xfrm>
          <a:prstGeom prst="rect">
            <a:avLst/>
          </a:prstGeom>
        </p:spPr>
        <p:txBody>
          <a:bodyPr wrap="square" lIns="0" tIns="0" rIns="0" bIns="0" anchor="ctr">
            <a:spAutoFit/>
          </a:bodyPr>
          <a:lstStyle/>
          <a:p>
            <a:pPr lvl="0" defTabSz="455613" fontAlgn="base">
              <a:spcBef>
                <a:spcPts val="1200"/>
              </a:spcBef>
              <a:buClr>
                <a:schemeClr val="accent3"/>
              </a:buClr>
              <a:buSzPct val="100000"/>
              <a:defRPr/>
            </a:pPr>
            <a:r>
              <a:rPr lang="en-US" sz="2000" b="1" dirty="0" smtClean="0">
                <a:solidFill>
                  <a:schemeClr val="tx2">
                    <a:lumMod val="90000"/>
                    <a:lumOff val="10000"/>
                  </a:schemeClr>
                </a:solidFill>
                <a:latin typeface="Century Gothic"/>
                <a:cs typeface="Century Gothic"/>
              </a:rPr>
              <a:t>Exploring the Priorities of IT Professionals</a:t>
            </a:r>
            <a:endParaRPr lang="en-US" sz="2000" b="1" dirty="0">
              <a:solidFill>
                <a:schemeClr val="tx2">
                  <a:lumMod val="90000"/>
                  <a:lumOff val="10000"/>
                </a:schemeClr>
              </a:solidFill>
              <a:latin typeface="Century Gothic"/>
              <a:cs typeface="Century Gothic"/>
            </a:endParaRPr>
          </a:p>
        </p:txBody>
      </p:sp>
      <p:sp>
        <p:nvSpPr>
          <p:cNvPr id="15" name="Rectangle 14"/>
          <p:cNvSpPr/>
          <p:nvPr/>
        </p:nvSpPr>
        <p:spPr>
          <a:xfrm>
            <a:off x="450111" y="3549446"/>
            <a:ext cx="6125600" cy="307777"/>
          </a:xfrm>
          <a:prstGeom prst="rect">
            <a:avLst/>
          </a:prstGeom>
        </p:spPr>
        <p:txBody>
          <a:bodyPr wrap="square" lIns="0" tIns="0" rIns="0" bIns="0" anchor="ctr">
            <a:spAutoFit/>
          </a:bodyPr>
          <a:lstStyle/>
          <a:p>
            <a:pPr defTabSz="455613" fontAlgn="base">
              <a:spcBef>
                <a:spcPts val="1200"/>
              </a:spcBef>
              <a:buClr>
                <a:schemeClr val="accent3"/>
              </a:buClr>
              <a:buSzPct val="100000"/>
              <a:defRPr/>
            </a:pPr>
            <a:r>
              <a:rPr lang="en-US" sz="2000" b="1" dirty="0" smtClean="0">
                <a:solidFill>
                  <a:schemeClr val="tx2">
                    <a:lumMod val="90000"/>
                    <a:lumOff val="10000"/>
                  </a:schemeClr>
                </a:solidFill>
                <a:latin typeface="Century Gothic"/>
                <a:cs typeface="Century Gothic"/>
              </a:rPr>
              <a:t>Approaches to Success</a:t>
            </a:r>
            <a:endParaRPr lang="en-US" sz="2000" b="1" dirty="0">
              <a:solidFill>
                <a:schemeClr val="tx2">
                  <a:lumMod val="90000"/>
                  <a:lumOff val="10000"/>
                </a:schemeClr>
              </a:solidFill>
              <a:latin typeface="Century Gothic"/>
              <a:cs typeface="Century Gothic"/>
            </a:endParaRPr>
          </a:p>
        </p:txBody>
      </p:sp>
    </p:spTree>
    <p:extLst>
      <p:ext uri="{BB962C8B-B14F-4D97-AF65-F5344CB8AC3E}">
        <p14:creationId xmlns:p14="http://schemas.microsoft.com/office/powerpoint/2010/main" val="863174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a:t>
            </a:r>
            <a:br>
              <a:rPr lang="en-US" dirty="0" smtClean="0"/>
            </a:br>
            <a:r>
              <a:rPr lang="en-US" dirty="0" smtClean="0"/>
              <a:t>Labor Landscape</a:t>
            </a:r>
            <a:endParaRPr lang="en-US" dirty="0"/>
          </a:p>
        </p:txBody>
      </p:sp>
    </p:spTree>
    <p:extLst>
      <p:ext uri="{BB962C8B-B14F-4D97-AF65-F5344CB8AC3E}">
        <p14:creationId xmlns:p14="http://schemas.microsoft.com/office/powerpoint/2010/main" val="388264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396" y="2133600"/>
            <a:ext cx="9145396" cy="4724400"/>
          </a:xfrm>
          <a:prstGeom prst="rect">
            <a:avLst/>
          </a:prstGeom>
          <a:solidFill>
            <a:schemeClr val="accent2">
              <a:lumMod val="20000"/>
              <a:lumOff val="80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58" name="Chart 57"/>
          <p:cNvGraphicFramePr/>
          <p:nvPr>
            <p:extLst>
              <p:ext uri="{D42A27DB-BD31-4B8C-83A1-F6EECF244321}">
                <p14:modId xmlns:p14="http://schemas.microsoft.com/office/powerpoint/2010/main" val="1287715664"/>
              </p:ext>
            </p:extLst>
          </p:nvPr>
        </p:nvGraphicFramePr>
        <p:xfrm>
          <a:off x="1371600" y="2362200"/>
          <a:ext cx="5248654" cy="3364522"/>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58"/>
          <p:cNvSpPr txBox="1"/>
          <p:nvPr/>
        </p:nvSpPr>
        <p:spPr>
          <a:xfrm>
            <a:off x="2514600" y="3620841"/>
            <a:ext cx="2971800" cy="1332159"/>
          </a:xfrm>
          <a:prstGeom prst="rect">
            <a:avLst/>
          </a:prstGeom>
          <a:noFill/>
        </p:spPr>
        <p:txBody>
          <a:bodyPr wrap="square" lIns="0" tIns="0" rIns="0" bIns="0" rtlCol="0">
            <a:spAutoFit/>
          </a:bodyPr>
          <a:lstStyle/>
          <a:p>
            <a:pPr algn="ctr">
              <a:lnSpc>
                <a:spcPct val="80000"/>
              </a:lnSpc>
            </a:pPr>
            <a:r>
              <a:rPr lang="en-US" sz="3600" b="1" dirty="0" smtClean="0">
                <a:solidFill>
                  <a:schemeClr val="accent6"/>
                </a:solidFill>
                <a:latin typeface="Century Gothic"/>
                <a:cs typeface="Century Gothic"/>
              </a:rPr>
              <a:t> </a:t>
            </a:r>
          </a:p>
          <a:p>
            <a:pPr algn="ctr">
              <a:lnSpc>
                <a:spcPct val="70000"/>
              </a:lnSpc>
            </a:pPr>
            <a:r>
              <a:rPr lang="en-US" sz="4400" b="1" dirty="0" smtClean="0">
                <a:solidFill>
                  <a:schemeClr val="accent6"/>
                </a:solidFill>
                <a:latin typeface="Century Gothic"/>
                <a:cs typeface="Century Gothic"/>
              </a:rPr>
              <a:t>million</a:t>
            </a:r>
          </a:p>
          <a:p>
            <a:pPr algn="ctr">
              <a:lnSpc>
                <a:spcPct val="80000"/>
              </a:lnSpc>
            </a:pPr>
            <a:r>
              <a:rPr lang="en-US" sz="1600" dirty="0" smtClean="0">
                <a:solidFill>
                  <a:schemeClr val="accent6"/>
                </a:solidFill>
                <a:latin typeface="Century Gothic"/>
                <a:cs typeface="Century Gothic"/>
              </a:rPr>
              <a:t>employed workers</a:t>
            </a:r>
          </a:p>
          <a:p>
            <a:pPr algn="ctr">
              <a:lnSpc>
                <a:spcPct val="80000"/>
              </a:lnSpc>
            </a:pPr>
            <a:endParaRPr lang="en-US" sz="1700" dirty="0" smtClean="0">
              <a:solidFill>
                <a:schemeClr val="accent6"/>
              </a:solidFill>
              <a:latin typeface="Century Gothic"/>
              <a:cs typeface="Century Gothic"/>
            </a:endParaRPr>
          </a:p>
        </p:txBody>
      </p:sp>
      <p:sp>
        <p:nvSpPr>
          <p:cNvPr id="4" name="Title 3"/>
          <p:cNvSpPr>
            <a:spLocks noGrp="1"/>
          </p:cNvSpPr>
          <p:nvPr>
            <p:ph type="title"/>
          </p:nvPr>
        </p:nvSpPr>
        <p:spPr/>
        <p:txBody>
          <a:bodyPr/>
          <a:lstStyle/>
          <a:p>
            <a:r>
              <a:rPr lang="en-US" dirty="0">
                <a:solidFill>
                  <a:schemeClr val="accent3"/>
                </a:solidFill>
              </a:rPr>
              <a:t>Scope of the Labor Market </a:t>
            </a:r>
          </a:p>
        </p:txBody>
      </p:sp>
      <p:sp>
        <p:nvSpPr>
          <p:cNvPr id="2" name="Text Placeholder 1"/>
          <p:cNvSpPr>
            <a:spLocks noGrp="1"/>
          </p:cNvSpPr>
          <p:nvPr>
            <p:ph type="body" sz="quarter" idx="13"/>
          </p:nvPr>
        </p:nvSpPr>
        <p:spPr>
          <a:xfrm>
            <a:off x="4648200" y="1447800"/>
            <a:ext cx="4038600" cy="533400"/>
          </a:xfrm>
        </p:spPr>
        <p:txBody>
          <a:bodyPr>
            <a:normAutofit/>
          </a:bodyPr>
          <a:lstStyle/>
          <a:p>
            <a:pPr marL="0" indent="0">
              <a:lnSpc>
                <a:spcPct val="110000"/>
              </a:lnSpc>
              <a:buNone/>
            </a:pPr>
            <a:r>
              <a:rPr lang="en-US" sz="1400" dirty="0">
                <a:solidFill>
                  <a:schemeClr val="accent3"/>
                </a:solidFill>
              </a:rPr>
              <a:t>While the condition of the labor market nationally has wavered, </a:t>
            </a:r>
            <a:r>
              <a:rPr lang="en-US" sz="1400" dirty="0" smtClean="0">
                <a:solidFill>
                  <a:schemeClr val="accent3"/>
                </a:solidFill>
              </a:rPr>
              <a:t>the </a:t>
            </a:r>
            <a:r>
              <a:rPr lang="en-US" sz="1400" dirty="0">
                <a:solidFill>
                  <a:schemeClr val="accent3"/>
                </a:solidFill>
              </a:rPr>
              <a:t>IT industry </a:t>
            </a:r>
            <a:r>
              <a:rPr lang="en-US" sz="1400" dirty="0" smtClean="0">
                <a:solidFill>
                  <a:schemeClr val="accent3"/>
                </a:solidFill>
              </a:rPr>
              <a:t>continues to thrive.</a:t>
            </a:r>
            <a:endParaRPr lang="en-US" sz="1400" dirty="0">
              <a:solidFill>
                <a:schemeClr val="accent3"/>
              </a:solidFill>
            </a:endParaRPr>
          </a:p>
          <a:p>
            <a:pPr marL="0" indent="0">
              <a:buNone/>
            </a:pPr>
            <a:endParaRPr lang="en-US" i="1" dirty="0">
              <a:solidFill>
                <a:srgbClr val="021A32"/>
              </a:solidFill>
            </a:endParaRPr>
          </a:p>
        </p:txBody>
      </p:sp>
      <p:sp>
        <p:nvSpPr>
          <p:cNvPr id="34" name="TextBox 33"/>
          <p:cNvSpPr txBox="1"/>
          <p:nvPr/>
        </p:nvSpPr>
        <p:spPr>
          <a:xfrm>
            <a:off x="6324600" y="5741313"/>
            <a:ext cx="2819400" cy="938718"/>
          </a:xfrm>
          <a:prstGeom prst="rect">
            <a:avLst/>
          </a:prstGeom>
          <a:noFill/>
        </p:spPr>
        <p:txBody>
          <a:bodyPr wrap="square" lIns="0" tIns="0" rIns="0" bIns="0" rtlCol="0">
            <a:spAutoFit/>
          </a:bodyPr>
          <a:lstStyle/>
          <a:p>
            <a:pPr marL="192024" indent="-192024">
              <a:buFont typeface="Wingdings" charset="2"/>
              <a:buChar char="§"/>
            </a:pPr>
            <a:r>
              <a:rPr lang="en-US" sz="1400" b="1" dirty="0" smtClean="0">
                <a:solidFill>
                  <a:schemeClr val="accent1"/>
                </a:solidFill>
                <a:latin typeface="Century Gothic"/>
                <a:cs typeface="Century Gothic"/>
              </a:rPr>
              <a:t>Approximately 4.5% </a:t>
            </a:r>
            <a:r>
              <a:rPr lang="en-US" sz="1400" dirty="0" smtClean="0">
                <a:solidFill>
                  <a:schemeClr val="accent1"/>
                </a:solidFill>
                <a:latin typeface="Century Gothic"/>
                <a:cs typeface="Century Gothic"/>
              </a:rPr>
              <a:t>of all workers</a:t>
            </a:r>
          </a:p>
          <a:p>
            <a:pPr marL="192024" indent="-192024">
              <a:spcBef>
                <a:spcPts val="600"/>
              </a:spcBef>
              <a:buFont typeface="Wingdings" charset="2"/>
              <a:buChar char="§"/>
            </a:pPr>
            <a:r>
              <a:rPr lang="en-US" sz="1400" b="1" dirty="0">
                <a:solidFill>
                  <a:schemeClr val="accent1"/>
                </a:solidFill>
                <a:latin typeface="Century Gothic"/>
                <a:cs typeface="Century Gothic"/>
              </a:rPr>
              <a:t>About </a:t>
            </a:r>
            <a:r>
              <a:rPr lang="en-US" sz="1400" b="1" dirty="0" smtClean="0">
                <a:solidFill>
                  <a:schemeClr val="accent1"/>
                </a:solidFill>
                <a:latin typeface="Century Gothic"/>
                <a:cs typeface="Century Gothic"/>
              </a:rPr>
              <a:t>2.3% </a:t>
            </a:r>
            <a:r>
              <a:rPr lang="en-US" sz="1400" dirty="0">
                <a:solidFill>
                  <a:schemeClr val="accent1"/>
                </a:solidFill>
                <a:latin typeface="Century Gothic"/>
                <a:cs typeface="Century Gothic"/>
              </a:rPr>
              <a:t>of all IT workers</a:t>
            </a:r>
            <a:endParaRPr lang="en-US" sz="1400" dirty="0">
              <a:solidFill>
                <a:schemeClr val="accent1"/>
              </a:solidFill>
            </a:endParaRPr>
          </a:p>
          <a:p>
            <a:endParaRPr lang="en-US" sz="1400" dirty="0" smtClean="0">
              <a:solidFill>
                <a:schemeClr val="accent1"/>
              </a:solidFill>
            </a:endParaRPr>
          </a:p>
        </p:txBody>
      </p:sp>
      <p:sp>
        <p:nvSpPr>
          <p:cNvPr id="3" name="TextBox 2"/>
          <p:cNvSpPr txBox="1"/>
          <p:nvPr/>
        </p:nvSpPr>
        <p:spPr>
          <a:xfrm>
            <a:off x="10134600" y="2057400"/>
            <a:ext cx="381000" cy="184666"/>
          </a:xfrm>
          <a:prstGeom prst="rect">
            <a:avLst/>
          </a:prstGeom>
          <a:noFill/>
        </p:spPr>
        <p:txBody>
          <a:bodyPr wrap="square" lIns="0" tIns="0" rIns="0" bIns="0" rtlCol="0">
            <a:spAutoFit/>
          </a:bodyPr>
          <a:lstStyle/>
          <a:p>
            <a:r>
              <a:rPr lang="en-US" baseline="30000" dirty="0" smtClean="0">
                <a:solidFill>
                  <a:srgbClr val="8DC63F"/>
                </a:solidFill>
                <a:latin typeface="Century Gothic"/>
                <a:cs typeface="Century Gothic"/>
              </a:rPr>
              <a:t>1</a:t>
            </a:r>
          </a:p>
        </p:txBody>
      </p:sp>
      <p:sp>
        <p:nvSpPr>
          <p:cNvPr id="42" name="TextBox 41"/>
          <p:cNvSpPr txBox="1"/>
          <p:nvPr/>
        </p:nvSpPr>
        <p:spPr>
          <a:xfrm>
            <a:off x="6324600" y="2420779"/>
            <a:ext cx="2819400" cy="246221"/>
          </a:xfrm>
          <a:prstGeom prst="rect">
            <a:avLst/>
          </a:prstGeom>
          <a:noFill/>
          <a:ln>
            <a:noFill/>
          </a:ln>
        </p:spPr>
        <p:txBody>
          <a:bodyPr wrap="square" lIns="0" tIns="0" rIns="0" bIns="0" rtlCol="0">
            <a:spAutoFit/>
          </a:bodyPr>
          <a:lstStyle/>
          <a:p>
            <a:r>
              <a:rPr lang="en-US" sz="1600" b="1" dirty="0" smtClean="0">
                <a:solidFill>
                  <a:schemeClr val="accent3"/>
                </a:solidFill>
                <a:latin typeface="Century Gothic"/>
                <a:cs typeface="Century Gothic"/>
              </a:rPr>
              <a:t>TEMPORARY WORKERS</a:t>
            </a:r>
            <a:endParaRPr lang="en-US" sz="1600" dirty="0" smtClean="0">
              <a:solidFill>
                <a:schemeClr val="accent3"/>
              </a:solidFill>
            </a:endParaRPr>
          </a:p>
        </p:txBody>
      </p:sp>
      <p:sp>
        <p:nvSpPr>
          <p:cNvPr id="43" name="TextBox 42"/>
          <p:cNvSpPr txBox="1"/>
          <p:nvPr/>
        </p:nvSpPr>
        <p:spPr>
          <a:xfrm>
            <a:off x="7315200" y="2907268"/>
            <a:ext cx="838200" cy="461665"/>
          </a:xfrm>
          <a:prstGeom prst="rect">
            <a:avLst/>
          </a:prstGeom>
          <a:noFill/>
        </p:spPr>
        <p:txBody>
          <a:bodyPr wrap="square" lIns="0" tIns="0" rIns="0" bIns="0" rtlCol="0">
            <a:spAutoFit/>
          </a:bodyPr>
          <a:lstStyle/>
          <a:p>
            <a:r>
              <a:rPr lang="en-US" sz="3000" b="1" dirty="0" smtClean="0">
                <a:solidFill>
                  <a:schemeClr val="accent1"/>
                </a:solidFill>
                <a:latin typeface="Century Gothic"/>
                <a:cs typeface="Century Gothic"/>
              </a:rPr>
              <a:t>10%</a:t>
            </a:r>
            <a:endParaRPr lang="en-US" sz="3000" dirty="0" smtClean="0">
              <a:solidFill>
                <a:schemeClr val="accent1"/>
              </a:solidFill>
            </a:endParaRPr>
          </a:p>
        </p:txBody>
      </p:sp>
      <p:sp>
        <p:nvSpPr>
          <p:cNvPr id="44" name="TextBox 43"/>
          <p:cNvSpPr txBox="1"/>
          <p:nvPr/>
        </p:nvSpPr>
        <p:spPr>
          <a:xfrm>
            <a:off x="7315200" y="3364468"/>
            <a:ext cx="1371600" cy="369332"/>
          </a:xfrm>
          <a:prstGeom prst="rect">
            <a:avLst/>
          </a:prstGeom>
          <a:noFill/>
        </p:spPr>
        <p:txBody>
          <a:bodyPr wrap="square" lIns="0" tIns="0" rIns="0" bIns="0" rtlCol="0">
            <a:spAutoFit/>
          </a:bodyPr>
          <a:lstStyle/>
          <a:p>
            <a:r>
              <a:rPr lang="en-US" sz="1200" dirty="0" smtClean="0">
                <a:solidFill>
                  <a:schemeClr val="accent3"/>
                </a:solidFill>
                <a:latin typeface="Arial Body"/>
                <a:cs typeface="Arial Body"/>
              </a:rPr>
              <a:t>of the current </a:t>
            </a:r>
            <a:br>
              <a:rPr lang="en-US" sz="1200" dirty="0" smtClean="0">
                <a:solidFill>
                  <a:schemeClr val="accent3"/>
                </a:solidFill>
                <a:latin typeface="Arial Body"/>
                <a:cs typeface="Arial Body"/>
              </a:rPr>
            </a:br>
            <a:r>
              <a:rPr lang="en-US" sz="1200" dirty="0" smtClean="0">
                <a:solidFill>
                  <a:schemeClr val="accent3"/>
                </a:solidFill>
                <a:latin typeface="Arial Body"/>
                <a:cs typeface="Arial Body"/>
              </a:rPr>
              <a:t>total workforce</a:t>
            </a:r>
            <a:endParaRPr lang="en-US" sz="1200" baseline="30000" dirty="0" smtClean="0">
              <a:solidFill>
                <a:schemeClr val="accent3"/>
              </a:solidFill>
              <a:latin typeface="Arial Body"/>
              <a:cs typeface="Arial Body"/>
            </a:endParaRPr>
          </a:p>
        </p:txBody>
      </p:sp>
      <p:graphicFrame>
        <p:nvGraphicFramePr>
          <p:cNvPr id="49" name="Chart 48"/>
          <p:cNvGraphicFramePr/>
          <p:nvPr>
            <p:extLst>
              <p:ext uri="{D42A27DB-BD31-4B8C-83A1-F6EECF244321}">
                <p14:modId xmlns:p14="http://schemas.microsoft.com/office/powerpoint/2010/main" val="3641633542"/>
              </p:ext>
            </p:extLst>
          </p:nvPr>
        </p:nvGraphicFramePr>
        <p:xfrm>
          <a:off x="6019800" y="2819400"/>
          <a:ext cx="1219200" cy="946073"/>
        </p:xfrm>
        <a:graphic>
          <a:graphicData uri="http://schemas.openxmlformats.org/drawingml/2006/chart">
            <c:chart xmlns:c="http://schemas.openxmlformats.org/drawingml/2006/chart" xmlns:r="http://schemas.openxmlformats.org/officeDocument/2006/relationships" r:id="rId4"/>
          </a:graphicData>
        </a:graphic>
      </p:graphicFrame>
      <p:sp>
        <p:nvSpPr>
          <p:cNvPr id="53" name="TextBox 52"/>
          <p:cNvSpPr txBox="1"/>
          <p:nvPr/>
        </p:nvSpPr>
        <p:spPr>
          <a:xfrm>
            <a:off x="457200" y="1364903"/>
            <a:ext cx="4648200" cy="692497"/>
          </a:xfrm>
          <a:prstGeom prst="rect">
            <a:avLst/>
          </a:prstGeom>
          <a:noFill/>
        </p:spPr>
        <p:txBody>
          <a:bodyPr wrap="square" lIns="0" tIns="0" rIns="0" bIns="0" rtlCol="0">
            <a:spAutoFit/>
          </a:bodyPr>
          <a:lstStyle/>
          <a:p>
            <a:pPr>
              <a:lnSpc>
                <a:spcPct val="80000"/>
              </a:lnSpc>
            </a:pPr>
            <a:r>
              <a:rPr lang="en-US" sz="5400" b="1" dirty="0" smtClean="0">
                <a:solidFill>
                  <a:schemeClr val="accent1"/>
                </a:solidFill>
                <a:latin typeface="Century Gothic"/>
                <a:cs typeface="Century Gothic"/>
              </a:rPr>
              <a:t>Labor Force</a:t>
            </a:r>
            <a:endParaRPr lang="en-US" sz="5400" dirty="0" smtClean="0">
              <a:solidFill>
                <a:schemeClr val="accent1"/>
              </a:solidFill>
            </a:endParaRPr>
          </a:p>
        </p:txBody>
      </p:sp>
      <p:sp>
        <p:nvSpPr>
          <p:cNvPr id="31" name="TextBox 30"/>
          <p:cNvSpPr txBox="1"/>
          <p:nvPr/>
        </p:nvSpPr>
        <p:spPr>
          <a:xfrm>
            <a:off x="457200" y="2438400"/>
            <a:ext cx="1905000" cy="923330"/>
          </a:xfrm>
          <a:prstGeom prst="rect">
            <a:avLst/>
          </a:prstGeom>
          <a:noFill/>
        </p:spPr>
        <p:txBody>
          <a:bodyPr wrap="square" lIns="0" tIns="0" rIns="0" bIns="0" rtlCol="0">
            <a:spAutoFit/>
          </a:bodyPr>
          <a:lstStyle/>
          <a:p>
            <a:r>
              <a:rPr lang="en-US" sz="2800" b="1" dirty="0" smtClean="0">
                <a:solidFill>
                  <a:srgbClr val="007698"/>
                </a:solidFill>
                <a:latin typeface="Century Gothic"/>
                <a:cs typeface="Century Gothic"/>
              </a:rPr>
              <a:t>4.3 million </a:t>
            </a:r>
            <a:r>
              <a:rPr lang="en-US" sz="1600" b="1" dirty="0" smtClean="0">
                <a:solidFill>
                  <a:srgbClr val="007698"/>
                </a:solidFill>
                <a:latin typeface="Century Gothic"/>
                <a:cs typeface="Century Gothic"/>
              </a:rPr>
              <a:t/>
            </a:r>
            <a:br>
              <a:rPr lang="en-US" sz="1600" b="1" dirty="0" smtClean="0">
                <a:solidFill>
                  <a:srgbClr val="007698"/>
                </a:solidFill>
                <a:latin typeface="Century Gothic"/>
                <a:cs typeface="Century Gothic"/>
              </a:rPr>
            </a:br>
            <a:r>
              <a:rPr lang="en-US" sz="1600" dirty="0" smtClean="0">
                <a:solidFill>
                  <a:srgbClr val="007698"/>
                </a:solidFill>
                <a:latin typeface="Century Gothic"/>
                <a:cs typeface="Century Gothic"/>
              </a:rPr>
              <a:t>employed </a:t>
            </a:r>
            <a:br>
              <a:rPr lang="en-US" sz="1600" dirty="0" smtClean="0">
                <a:solidFill>
                  <a:srgbClr val="007698"/>
                </a:solidFill>
                <a:latin typeface="Century Gothic"/>
                <a:cs typeface="Century Gothic"/>
              </a:rPr>
            </a:br>
            <a:r>
              <a:rPr lang="en-US" sz="1600" dirty="0" smtClean="0">
                <a:solidFill>
                  <a:srgbClr val="007698"/>
                </a:solidFill>
                <a:latin typeface="Century Gothic"/>
                <a:cs typeface="Century Gothic"/>
              </a:rPr>
              <a:t>IT workers</a:t>
            </a:r>
            <a:endParaRPr lang="en-US" sz="1600" baseline="30000" dirty="0" smtClean="0">
              <a:solidFill>
                <a:srgbClr val="007698"/>
              </a:solidFill>
              <a:latin typeface="Century Gothic"/>
              <a:cs typeface="Century Gothic"/>
            </a:endParaRPr>
          </a:p>
        </p:txBody>
      </p:sp>
      <p:grpSp>
        <p:nvGrpSpPr>
          <p:cNvPr id="20" name="Group 19"/>
          <p:cNvGrpSpPr/>
          <p:nvPr/>
        </p:nvGrpSpPr>
        <p:grpSpPr>
          <a:xfrm>
            <a:off x="457200" y="6096000"/>
            <a:ext cx="3124200" cy="533400"/>
            <a:chOff x="5410200" y="1371600"/>
            <a:chExt cx="3429000" cy="533400"/>
          </a:xfrm>
        </p:grpSpPr>
        <p:sp>
          <p:nvSpPr>
            <p:cNvPr id="7" name="Rectangle 6"/>
            <p:cNvSpPr/>
            <p:nvPr/>
          </p:nvSpPr>
          <p:spPr>
            <a:xfrm>
              <a:off x="5410200" y="1371600"/>
              <a:ext cx="3429000" cy="533400"/>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57" name="Oval 56"/>
            <p:cNvSpPr/>
            <p:nvPr/>
          </p:nvSpPr>
          <p:spPr>
            <a:xfrm>
              <a:off x="7010400" y="1584812"/>
              <a:ext cx="152400" cy="152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698"/>
                </a:solidFill>
              </a:endParaRPr>
            </a:p>
          </p:txBody>
        </p:sp>
        <p:sp>
          <p:nvSpPr>
            <p:cNvPr id="12" name="TextBox 11"/>
            <p:cNvSpPr txBox="1"/>
            <p:nvPr/>
          </p:nvSpPr>
          <p:spPr>
            <a:xfrm>
              <a:off x="7239000" y="1552545"/>
              <a:ext cx="1228551" cy="184666"/>
            </a:xfrm>
            <a:prstGeom prst="rect">
              <a:avLst/>
            </a:prstGeom>
            <a:noFill/>
          </p:spPr>
          <p:txBody>
            <a:bodyPr wrap="none" lIns="0" tIns="0" rIns="0" bIns="0" rtlCol="0" anchor="ctr" anchorCtr="0">
              <a:spAutoFit/>
            </a:bodyPr>
            <a:lstStyle/>
            <a:p>
              <a:r>
                <a:rPr lang="en-US" sz="1200" dirty="0" smtClean="0">
                  <a:solidFill>
                    <a:schemeClr val="accent3"/>
                  </a:solidFill>
                  <a:latin typeface="Arial Body"/>
                  <a:cs typeface="Arial Body"/>
                </a:rPr>
                <a:t>Overall Workforce</a:t>
              </a:r>
            </a:p>
          </p:txBody>
        </p:sp>
        <p:sp>
          <p:nvSpPr>
            <p:cNvPr id="13" name="Oval 12"/>
            <p:cNvSpPr/>
            <p:nvPr/>
          </p:nvSpPr>
          <p:spPr>
            <a:xfrm>
              <a:off x="5638800" y="1582579"/>
              <a:ext cx="152400" cy="152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698"/>
                </a:solidFill>
              </a:endParaRPr>
            </a:p>
          </p:txBody>
        </p:sp>
        <p:sp>
          <p:nvSpPr>
            <p:cNvPr id="14" name="TextBox 13"/>
            <p:cNvSpPr txBox="1"/>
            <p:nvPr/>
          </p:nvSpPr>
          <p:spPr>
            <a:xfrm>
              <a:off x="5867400" y="1552545"/>
              <a:ext cx="875089" cy="184666"/>
            </a:xfrm>
            <a:prstGeom prst="rect">
              <a:avLst/>
            </a:prstGeom>
            <a:noFill/>
          </p:spPr>
          <p:txBody>
            <a:bodyPr wrap="none" lIns="0" tIns="0" rIns="0" bIns="0" rtlCol="0" anchor="ctr" anchorCtr="0">
              <a:spAutoFit/>
            </a:bodyPr>
            <a:lstStyle/>
            <a:p>
              <a:r>
                <a:rPr lang="en-US" sz="1200" dirty="0" smtClean="0">
                  <a:solidFill>
                    <a:schemeClr val="accent3"/>
                  </a:solidFill>
                  <a:latin typeface="Arial Body"/>
                  <a:cs typeface="Arial Body"/>
                </a:rPr>
                <a:t>IT Workforce</a:t>
              </a:r>
            </a:p>
          </p:txBody>
        </p:sp>
      </p:grpSp>
      <p:sp>
        <p:nvSpPr>
          <p:cNvPr id="45" name="TextBox 44"/>
          <p:cNvSpPr txBox="1"/>
          <p:nvPr/>
        </p:nvSpPr>
        <p:spPr>
          <a:xfrm>
            <a:off x="7315200" y="3981939"/>
            <a:ext cx="838200" cy="492443"/>
          </a:xfrm>
          <a:prstGeom prst="rect">
            <a:avLst/>
          </a:prstGeom>
          <a:noFill/>
        </p:spPr>
        <p:txBody>
          <a:bodyPr wrap="square" lIns="0" tIns="0" rIns="0" bIns="0" rtlCol="0">
            <a:spAutoFit/>
          </a:bodyPr>
          <a:lstStyle/>
          <a:p>
            <a:r>
              <a:rPr lang="en-US" sz="3200" b="1" dirty="0" smtClean="0">
                <a:solidFill>
                  <a:schemeClr val="accent1"/>
                </a:solidFill>
                <a:latin typeface="Century Gothic"/>
                <a:cs typeface="Century Gothic"/>
              </a:rPr>
              <a:t>20%</a:t>
            </a:r>
            <a:endParaRPr lang="en-US" sz="3200" dirty="0" smtClean="0">
              <a:solidFill>
                <a:schemeClr val="accent1"/>
              </a:solidFill>
            </a:endParaRPr>
          </a:p>
        </p:txBody>
      </p:sp>
      <p:sp>
        <p:nvSpPr>
          <p:cNvPr id="46" name="TextBox 45"/>
          <p:cNvSpPr txBox="1"/>
          <p:nvPr/>
        </p:nvSpPr>
        <p:spPr>
          <a:xfrm>
            <a:off x="7315200" y="4439139"/>
            <a:ext cx="1447800" cy="184666"/>
          </a:xfrm>
          <a:prstGeom prst="rect">
            <a:avLst/>
          </a:prstGeom>
          <a:noFill/>
        </p:spPr>
        <p:txBody>
          <a:bodyPr wrap="square" lIns="0" tIns="0" rIns="0" bIns="0" rtlCol="0">
            <a:spAutoFit/>
          </a:bodyPr>
          <a:lstStyle/>
          <a:p>
            <a:r>
              <a:rPr lang="en-US" sz="1200" dirty="0">
                <a:solidFill>
                  <a:schemeClr val="accent3"/>
                </a:solidFill>
                <a:latin typeface="Arial Body"/>
                <a:cs typeface="Arial Body"/>
              </a:rPr>
              <a:t>o</a:t>
            </a:r>
            <a:r>
              <a:rPr lang="en-US" sz="1200" dirty="0" smtClean="0">
                <a:solidFill>
                  <a:schemeClr val="accent3"/>
                </a:solidFill>
                <a:latin typeface="Arial Body"/>
                <a:cs typeface="Arial Body"/>
              </a:rPr>
              <a:t>f the IT workforce </a:t>
            </a:r>
            <a:endParaRPr lang="en-US" sz="1200" baseline="30000" dirty="0" smtClean="0">
              <a:solidFill>
                <a:schemeClr val="accent3"/>
              </a:solidFill>
              <a:latin typeface="Arial Body"/>
              <a:cs typeface="Arial Body"/>
            </a:endParaRPr>
          </a:p>
        </p:txBody>
      </p:sp>
      <p:graphicFrame>
        <p:nvGraphicFramePr>
          <p:cNvPr id="50" name="Chart 49"/>
          <p:cNvGraphicFramePr/>
          <p:nvPr>
            <p:extLst>
              <p:ext uri="{D42A27DB-BD31-4B8C-83A1-F6EECF244321}">
                <p14:modId xmlns:p14="http://schemas.microsoft.com/office/powerpoint/2010/main" val="1718711839"/>
              </p:ext>
            </p:extLst>
          </p:nvPr>
        </p:nvGraphicFramePr>
        <p:xfrm>
          <a:off x="6019800" y="3829539"/>
          <a:ext cx="1251403" cy="971061"/>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p:cNvCxnSpPr/>
          <p:nvPr/>
        </p:nvCxnSpPr>
        <p:spPr>
          <a:xfrm>
            <a:off x="5867400" y="2133600"/>
            <a:ext cx="0" cy="4724400"/>
          </a:xfrm>
          <a:prstGeom prst="line">
            <a:avLst/>
          </a:prstGeom>
          <a:ln w="9525"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57200" y="3733800"/>
            <a:ext cx="1905000" cy="2031325"/>
          </a:xfrm>
          <a:prstGeom prst="rect">
            <a:avLst/>
          </a:prstGeom>
          <a:noFill/>
        </p:spPr>
        <p:txBody>
          <a:bodyPr wrap="square" lIns="0" tIns="0" rIns="0" bIns="0" rtlCol="0">
            <a:spAutoFit/>
          </a:bodyPr>
          <a:lstStyle/>
          <a:p>
            <a:r>
              <a:rPr lang="en-US" sz="2800" b="1" dirty="0">
                <a:solidFill>
                  <a:schemeClr val="accent1"/>
                </a:solidFill>
                <a:latin typeface="Century Gothic"/>
                <a:cs typeface="Century Gothic"/>
              </a:rPr>
              <a:t>20 million </a:t>
            </a:r>
          </a:p>
          <a:p>
            <a:r>
              <a:rPr lang="en-US" sz="1600" dirty="0">
                <a:solidFill>
                  <a:schemeClr val="accent1"/>
                </a:solidFill>
                <a:latin typeface="Century Gothic"/>
                <a:cs typeface="Century Gothic"/>
              </a:rPr>
              <a:t>hybrid business</a:t>
            </a:r>
            <a:r>
              <a:rPr lang="en-US" sz="1600" dirty="0" smtClean="0">
                <a:solidFill>
                  <a:schemeClr val="accent1"/>
                </a:solidFill>
                <a:latin typeface="Century Gothic"/>
                <a:cs typeface="Century Gothic"/>
              </a:rPr>
              <a:t>/</a:t>
            </a:r>
            <a:br>
              <a:rPr lang="en-US" sz="1600" dirty="0" smtClean="0">
                <a:solidFill>
                  <a:schemeClr val="accent1"/>
                </a:solidFill>
                <a:latin typeface="Century Gothic"/>
                <a:cs typeface="Century Gothic"/>
              </a:rPr>
            </a:br>
            <a:r>
              <a:rPr lang="en-US" sz="1600" dirty="0" smtClean="0">
                <a:solidFill>
                  <a:schemeClr val="accent1"/>
                </a:solidFill>
                <a:latin typeface="Century Gothic"/>
                <a:cs typeface="Century Gothic"/>
              </a:rPr>
              <a:t>IT professionals</a:t>
            </a:r>
            <a:br>
              <a:rPr lang="en-US" sz="1600" dirty="0" smtClean="0">
                <a:solidFill>
                  <a:schemeClr val="accent1"/>
                </a:solidFill>
                <a:latin typeface="Century Gothic"/>
                <a:cs typeface="Century Gothic"/>
              </a:rPr>
            </a:br>
            <a:r>
              <a:rPr lang="en-US" sz="1200" dirty="0" smtClean="0">
                <a:solidFill>
                  <a:srgbClr val="666666"/>
                </a:solidFill>
              </a:rPr>
              <a:t>who </a:t>
            </a:r>
            <a:r>
              <a:rPr lang="en-US" sz="1200" dirty="0">
                <a:solidFill>
                  <a:srgbClr val="666666"/>
                </a:solidFill>
              </a:rPr>
              <a:t>do not fit into a traditional IT </a:t>
            </a:r>
            <a:r>
              <a:rPr lang="en-US" sz="1200" dirty="0" smtClean="0">
                <a:solidFill>
                  <a:srgbClr val="666666"/>
                </a:solidFill>
              </a:rPr>
              <a:t>category</a:t>
            </a:r>
          </a:p>
          <a:p>
            <a:endParaRPr lang="en-US" sz="1200" baseline="30000" dirty="0">
              <a:solidFill>
                <a:srgbClr val="666666"/>
              </a:solidFill>
            </a:endParaRPr>
          </a:p>
          <a:p>
            <a:r>
              <a:rPr lang="en-US" sz="1200" dirty="0" smtClean="0">
                <a:solidFill>
                  <a:srgbClr val="666666"/>
                </a:solidFill>
              </a:rPr>
              <a:t>(e.g., project manager, business analyst)</a:t>
            </a:r>
            <a:endParaRPr lang="en-US" sz="1200" dirty="0">
              <a:solidFill>
                <a:srgbClr val="666666"/>
              </a:solidFill>
            </a:endParaRPr>
          </a:p>
          <a:p>
            <a:endParaRPr lang="en-US" sz="1600" dirty="0">
              <a:solidFill>
                <a:srgbClr val="666666"/>
              </a:solidFill>
            </a:endParaRPr>
          </a:p>
        </p:txBody>
      </p:sp>
      <p:cxnSp>
        <p:nvCxnSpPr>
          <p:cNvPr id="38" name="Straight Connector 37"/>
          <p:cNvCxnSpPr/>
          <p:nvPr/>
        </p:nvCxnSpPr>
        <p:spPr>
          <a:xfrm>
            <a:off x="5867400" y="5029200"/>
            <a:ext cx="3276600" cy="0"/>
          </a:xfrm>
          <a:prstGeom prst="line">
            <a:avLst/>
          </a:prstGeom>
          <a:ln w="9525"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324600" y="5334000"/>
            <a:ext cx="2819400" cy="246221"/>
          </a:xfrm>
          <a:prstGeom prst="rect">
            <a:avLst/>
          </a:prstGeom>
          <a:noFill/>
          <a:ln>
            <a:noFill/>
          </a:ln>
        </p:spPr>
        <p:txBody>
          <a:bodyPr wrap="square" lIns="0" tIns="0" rIns="0" bIns="0" rtlCol="0">
            <a:spAutoFit/>
          </a:bodyPr>
          <a:lstStyle/>
          <a:p>
            <a:r>
              <a:rPr lang="en-US" sz="1600" b="1" dirty="0" smtClean="0">
                <a:solidFill>
                  <a:schemeClr val="accent3"/>
                </a:solidFill>
                <a:latin typeface="Century Gothic"/>
                <a:cs typeface="Century Gothic"/>
              </a:rPr>
              <a:t>UNEMPLOYMENT RATE</a:t>
            </a:r>
            <a:endParaRPr lang="en-US" sz="1600" dirty="0" smtClean="0">
              <a:solidFill>
                <a:schemeClr val="accent3"/>
              </a:solidFill>
            </a:endParaRPr>
          </a:p>
        </p:txBody>
      </p:sp>
      <p:cxnSp>
        <p:nvCxnSpPr>
          <p:cNvPr id="17" name="Straight Connector 16"/>
          <p:cNvCxnSpPr/>
          <p:nvPr/>
        </p:nvCxnSpPr>
        <p:spPr>
          <a:xfrm>
            <a:off x="1905000" y="2667000"/>
            <a:ext cx="1676400" cy="0"/>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3276600" y="2971800"/>
            <a:ext cx="1507175" cy="1107996"/>
            <a:chOff x="2971800" y="2971800"/>
            <a:chExt cx="1507175" cy="1107996"/>
          </a:xfrm>
        </p:grpSpPr>
        <p:sp>
          <p:nvSpPr>
            <p:cNvPr id="5" name="Rectangle 4"/>
            <p:cNvSpPr/>
            <p:nvPr/>
          </p:nvSpPr>
          <p:spPr>
            <a:xfrm>
              <a:off x="3346258" y="2971800"/>
              <a:ext cx="1132717" cy="1107996"/>
            </a:xfrm>
            <a:prstGeom prst="rect">
              <a:avLst/>
            </a:prstGeom>
          </p:spPr>
          <p:txBody>
            <a:bodyPr wrap="none">
              <a:spAutoFit/>
            </a:bodyPr>
            <a:lstStyle/>
            <a:p>
              <a:r>
                <a:rPr lang="en-US" sz="6600" b="1" kern="1000" dirty="0" smtClean="0">
                  <a:solidFill>
                    <a:schemeClr val="accent6"/>
                  </a:solidFill>
                  <a:latin typeface="Century Gothic"/>
                  <a:cs typeface="Century Gothic"/>
                </a:rPr>
                <a:t>60</a:t>
              </a:r>
              <a:endParaRPr lang="en-US" sz="6600" dirty="0"/>
            </a:p>
          </p:txBody>
        </p:sp>
        <p:sp>
          <p:nvSpPr>
            <p:cNvPr id="6" name="Rectangle 5"/>
            <p:cNvSpPr/>
            <p:nvPr/>
          </p:nvSpPr>
          <p:spPr>
            <a:xfrm>
              <a:off x="2971800" y="2971800"/>
              <a:ext cx="658691" cy="1107996"/>
            </a:xfrm>
            <a:prstGeom prst="rect">
              <a:avLst/>
            </a:prstGeom>
          </p:spPr>
          <p:txBody>
            <a:bodyPr wrap="none">
              <a:spAutoFit/>
            </a:bodyPr>
            <a:lstStyle/>
            <a:p>
              <a:r>
                <a:rPr lang="en-US" sz="6600" b="1" kern="1000" dirty="0">
                  <a:solidFill>
                    <a:schemeClr val="accent6"/>
                  </a:solidFill>
                  <a:latin typeface="Century Gothic"/>
                  <a:cs typeface="Century Gothic"/>
                </a:rPr>
                <a:t>1</a:t>
              </a:r>
              <a:endParaRPr lang="en-US" sz="6600" dirty="0"/>
            </a:p>
          </p:txBody>
        </p:sp>
      </p:grpSp>
    </p:spTree>
    <p:extLst>
      <p:ext uri="{BB962C8B-B14F-4D97-AF65-F5344CB8AC3E}">
        <p14:creationId xmlns:p14="http://schemas.microsoft.com/office/powerpoint/2010/main" val="56105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Annual Unemployment Trends</a:t>
            </a:r>
            <a:endParaRPr lang="en-US" dirty="0">
              <a:solidFill>
                <a:schemeClr val="accent3"/>
              </a:solidFill>
            </a:endParaRPr>
          </a:p>
        </p:txBody>
      </p:sp>
      <p:sp>
        <p:nvSpPr>
          <p:cNvPr id="3" name="Text Placeholder 2"/>
          <p:cNvSpPr>
            <a:spLocks noGrp="1"/>
          </p:cNvSpPr>
          <p:nvPr>
            <p:ph type="body" sz="quarter" idx="13"/>
          </p:nvPr>
        </p:nvSpPr>
        <p:spPr>
          <a:xfrm>
            <a:off x="465667" y="1322954"/>
            <a:ext cx="8437033" cy="810646"/>
          </a:xfrm>
        </p:spPr>
        <p:txBody>
          <a:bodyPr>
            <a:normAutofit/>
          </a:bodyPr>
          <a:lstStyle/>
          <a:p>
            <a:pPr marL="0" indent="0">
              <a:buNone/>
            </a:pPr>
            <a:r>
              <a:rPr lang="en-US" sz="1500" dirty="0" smtClean="0">
                <a:solidFill>
                  <a:schemeClr val="accent3"/>
                </a:solidFill>
              </a:rPr>
              <a:t>Over the last decade the IT unemployment rate has been at roughly half the overall unemployment rate in the U.S. and since 2009, the IT talent market has continued to tighten, making IT talent more and more difficult to find.</a:t>
            </a:r>
            <a:endParaRPr lang="en-US" sz="1500" dirty="0">
              <a:solidFill>
                <a:schemeClr val="accent3"/>
              </a:solidFill>
            </a:endParaRPr>
          </a:p>
        </p:txBody>
      </p:sp>
      <p:graphicFrame>
        <p:nvGraphicFramePr>
          <p:cNvPr id="5" name="Chart 4"/>
          <p:cNvGraphicFramePr>
            <a:graphicFrameLocks/>
          </p:cNvGraphicFramePr>
          <p:nvPr>
            <p:extLst>
              <p:ext uri="{D42A27DB-BD31-4B8C-83A1-F6EECF244321}">
                <p14:modId xmlns:p14="http://schemas.microsoft.com/office/powerpoint/2010/main" val="3085061765"/>
              </p:ext>
            </p:extLst>
          </p:nvPr>
        </p:nvGraphicFramePr>
        <p:xfrm>
          <a:off x="228600" y="2209800"/>
          <a:ext cx="8482827"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2"/>
          <p:cNvSpPr txBox="1">
            <a:spLocks/>
          </p:cNvSpPr>
          <p:nvPr/>
        </p:nvSpPr>
        <p:spPr>
          <a:xfrm>
            <a:off x="1295400" y="6248400"/>
            <a:ext cx="3124200" cy="304800"/>
          </a:xfrm>
          <a:prstGeom prst="rect">
            <a:avLst/>
          </a:prstGeom>
        </p:spPr>
        <p:txBody>
          <a:bodyPr vert="horz" lIns="0" tIns="0" rIns="0" bIns="0">
            <a:normAutofit/>
          </a:bodyPr>
          <a:lstStyle>
            <a:lvl1pPr marL="182880" indent="-182880" algn="l" defTabSz="455613" rtl="0" eaLnBrk="1" fontAlgn="base" hangingPunct="1">
              <a:spcBef>
                <a:spcPts val="1200"/>
              </a:spcBef>
              <a:spcAft>
                <a:spcPts val="0"/>
              </a:spcAft>
              <a:buClr>
                <a:schemeClr val="accent3"/>
              </a:buClr>
              <a:buSzPct val="100000"/>
              <a:buFont typeface="Wingdings" charset="2"/>
              <a:buChar char="§"/>
              <a:defRPr sz="1600" b="0" kern="1200" cap="none">
                <a:solidFill>
                  <a:schemeClr val="tx2"/>
                </a:solidFill>
                <a:latin typeface="+mn-lt"/>
                <a:ea typeface="ＭＳ Ｐゴシック" pitchFamily="-65" charset="-128"/>
                <a:cs typeface="Arial Bold"/>
              </a:defRPr>
            </a:lvl1pPr>
            <a:lvl2pPr marL="365760" indent="-182880" algn="l" defTabSz="455613" rtl="0" eaLnBrk="1" fontAlgn="base" hangingPunct="1">
              <a:spcBef>
                <a:spcPts val="600"/>
              </a:spcBef>
              <a:spcAft>
                <a:spcPts val="0"/>
              </a:spcAft>
              <a:buClr>
                <a:schemeClr val="accent3"/>
              </a:buClr>
              <a:buSzPct val="100000"/>
              <a:buFont typeface="Wingdings" charset="2"/>
              <a:buChar char="§"/>
              <a:defRPr sz="1400" b="0" kern="1200" cap="none">
                <a:solidFill>
                  <a:schemeClr val="accent3"/>
                </a:solidFill>
                <a:latin typeface="+mn-lt"/>
                <a:ea typeface="ＭＳ Ｐゴシック" pitchFamily="-65" charset="-128"/>
                <a:cs typeface="ＭＳ Ｐゴシック"/>
              </a:defRPr>
            </a:lvl2pPr>
            <a:lvl3pPr marL="548640" indent="-182880" algn="l" defTabSz="455613" rtl="0" eaLnBrk="1" fontAlgn="base" hangingPunct="1">
              <a:spcBef>
                <a:spcPts val="600"/>
              </a:spcBef>
              <a:spcAft>
                <a:spcPts val="0"/>
              </a:spcAft>
              <a:buClr>
                <a:schemeClr val="accent3"/>
              </a:buClr>
              <a:buSzPct val="100000"/>
              <a:buFont typeface="Wingdings" charset="2"/>
              <a:buChar char="§"/>
              <a:defRPr sz="1200" b="0" kern="1200" cap="none">
                <a:solidFill>
                  <a:schemeClr val="accent3"/>
                </a:solidFill>
                <a:latin typeface="+mn-lt"/>
                <a:ea typeface="ＭＳ Ｐゴシック" pitchFamily="-65" charset="-128"/>
                <a:cs typeface="ＭＳ Ｐゴシック"/>
              </a:defRPr>
            </a:lvl3pPr>
            <a:lvl4pPr marL="731520" indent="-182880" algn="l" defTabSz="455613" rtl="0" eaLnBrk="1" fontAlgn="base" hangingPunct="1">
              <a:spcBef>
                <a:spcPts val="600"/>
              </a:spcBef>
              <a:spcAft>
                <a:spcPts val="0"/>
              </a:spcAft>
              <a:buClr>
                <a:schemeClr val="accent3"/>
              </a:buClr>
              <a:buSzPct val="100000"/>
              <a:buFont typeface="Wingdings" charset="2"/>
              <a:buChar char="§"/>
              <a:defRPr sz="1000" b="0" kern="1200" cap="none">
                <a:solidFill>
                  <a:schemeClr val="accent3"/>
                </a:solidFill>
                <a:latin typeface="+mn-lt"/>
                <a:ea typeface="ＭＳ Ｐゴシック" pitchFamily="-65" charset="-128"/>
                <a:cs typeface="ＭＳ Ｐゴシック"/>
              </a:defRPr>
            </a:lvl4pPr>
            <a:lvl5pPr marL="914400" indent="-182880" algn="l" defTabSz="455613" rtl="0" eaLnBrk="1" fontAlgn="base" hangingPunct="1">
              <a:spcBef>
                <a:spcPts val="600"/>
              </a:spcBef>
              <a:spcAft>
                <a:spcPts val="0"/>
              </a:spcAft>
              <a:buClr>
                <a:schemeClr val="accent3"/>
              </a:buClr>
              <a:buSzPct val="100000"/>
              <a:buFont typeface="Wingdings" charset="2"/>
              <a:buChar char="§"/>
              <a:defRPr sz="1000" b="0" kern="1200" cap="none">
                <a:solidFill>
                  <a:schemeClr val="accent3"/>
                </a:solidFill>
                <a:latin typeface="+mn-lt"/>
                <a:ea typeface="ＭＳ Ｐゴシック" pitchFamily="-65" charset="-128"/>
                <a:cs typeface="ＭＳ Ｐゴシック"/>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500" dirty="0" smtClean="0">
                <a:solidFill>
                  <a:schemeClr val="accent3"/>
                </a:solidFill>
              </a:rPr>
              <a:t>Annual Overall Unemployment Rate</a:t>
            </a:r>
            <a:endParaRPr lang="en-US" sz="1500" dirty="0">
              <a:solidFill>
                <a:schemeClr val="accent3"/>
              </a:solidFill>
            </a:endParaRPr>
          </a:p>
        </p:txBody>
      </p:sp>
      <p:sp>
        <p:nvSpPr>
          <p:cNvPr id="7" name="Text Placeholder 2"/>
          <p:cNvSpPr txBox="1">
            <a:spLocks/>
          </p:cNvSpPr>
          <p:nvPr/>
        </p:nvSpPr>
        <p:spPr>
          <a:xfrm>
            <a:off x="5486400" y="6248400"/>
            <a:ext cx="3124200" cy="304800"/>
          </a:xfrm>
          <a:prstGeom prst="rect">
            <a:avLst/>
          </a:prstGeom>
        </p:spPr>
        <p:txBody>
          <a:bodyPr vert="horz" lIns="0" tIns="0" rIns="0" bIns="0">
            <a:normAutofit/>
          </a:bodyPr>
          <a:lstStyle>
            <a:lvl1pPr marL="182880" indent="-182880" algn="l" defTabSz="455613" rtl="0" eaLnBrk="1" fontAlgn="base" hangingPunct="1">
              <a:spcBef>
                <a:spcPts val="1200"/>
              </a:spcBef>
              <a:spcAft>
                <a:spcPts val="0"/>
              </a:spcAft>
              <a:buClr>
                <a:schemeClr val="accent3"/>
              </a:buClr>
              <a:buSzPct val="100000"/>
              <a:buFont typeface="Wingdings" charset="2"/>
              <a:buChar char="§"/>
              <a:defRPr sz="1600" b="0" kern="1200" cap="none">
                <a:solidFill>
                  <a:schemeClr val="tx2"/>
                </a:solidFill>
                <a:latin typeface="+mn-lt"/>
                <a:ea typeface="ＭＳ Ｐゴシック" pitchFamily="-65" charset="-128"/>
                <a:cs typeface="Arial Bold"/>
              </a:defRPr>
            </a:lvl1pPr>
            <a:lvl2pPr marL="365760" indent="-182880" algn="l" defTabSz="455613" rtl="0" eaLnBrk="1" fontAlgn="base" hangingPunct="1">
              <a:spcBef>
                <a:spcPts val="600"/>
              </a:spcBef>
              <a:spcAft>
                <a:spcPts val="0"/>
              </a:spcAft>
              <a:buClr>
                <a:schemeClr val="accent3"/>
              </a:buClr>
              <a:buSzPct val="100000"/>
              <a:buFont typeface="Wingdings" charset="2"/>
              <a:buChar char="§"/>
              <a:defRPr sz="1400" b="0" kern="1200" cap="none">
                <a:solidFill>
                  <a:schemeClr val="accent3"/>
                </a:solidFill>
                <a:latin typeface="+mn-lt"/>
                <a:ea typeface="ＭＳ Ｐゴシック" pitchFamily="-65" charset="-128"/>
                <a:cs typeface="ＭＳ Ｐゴシック"/>
              </a:defRPr>
            </a:lvl2pPr>
            <a:lvl3pPr marL="548640" indent="-182880" algn="l" defTabSz="455613" rtl="0" eaLnBrk="1" fontAlgn="base" hangingPunct="1">
              <a:spcBef>
                <a:spcPts val="600"/>
              </a:spcBef>
              <a:spcAft>
                <a:spcPts val="0"/>
              </a:spcAft>
              <a:buClr>
                <a:schemeClr val="accent3"/>
              </a:buClr>
              <a:buSzPct val="100000"/>
              <a:buFont typeface="Wingdings" charset="2"/>
              <a:buChar char="§"/>
              <a:defRPr sz="1200" b="0" kern="1200" cap="none">
                <a:solidFill>
                  <a:schemeClr val="accent3"/>
                </a:solidFill>
                <a:latin typeface="+mn-lt"/>
                <a:ea typeface="ＭＳ Ｐゴシック" pitchFamily="-65" charset="-128"/>
                <a:cs typeface="ＭＳ Ｐゴシック"/>
              </a:defRPr>
            </a:lvl3pPr>
            <a:lvl4pPr marL="731520" indent="-182880" algn="l" defTabSz="455613" rtl="0" eaLnBrk="1" fontAlgn="base" hangingPunct="1">
              <a:spcBef>
                <a:spcPts val="600"/>
              </a:spcBef>
              <a:spcAft>
                <a:spcPts val="0"/>
              </a:spcAft>
              <a:buClr>
                <a:schemeClr val="accent3"/>
              </a:buClr>
              <a:buSzPct val="100000"/>
              <a:buFont typeface="Wingdings" charset="2"/>
              <a:buChar char="§"/>
              <a:defRPr sz="1000" b="0" kern="1200" cap="none">
                <a:solidFill>
                  <a:schemeClr val="accent3"/>
                </a:solidFill>
                <a:latin typeface="+mn-lt"/>
                <a:ea typeface="ＭＳ Ｐゴシック" pitchFamily="-65" charset="-128"/>
                <a:cs typeface="ＭＳ Ｐゴシック"/>
              </a:defRPr>
            </a:lvl4pPr>
            <a:lvl5pPr marL="914400" indent="-182880" algn="l" defTabSz="455613" rtl="0" eaLnBrk="1" fontAlgn="base" hangingPunct="1">
              <a:spcBef>
                <a:spcPts val="600"/>
              </a:spcBef>
              <a:spcAft>
                <a:spcPts val="0"/>
              </a:spcAft>
              <a:buClr>
                <a:schemeClr val="accent3"/>
              </a:buClr>
              <a:buSzPct val="100000"/>
              <a:buFont typeface="Wingdings" charset="2"/>
              <a:buChar char="§"/>
              <a:defRPr sz="1000" b="0" kern="1200" cap="none">
                <a:solidFill>
                  <a:schemeClr val="accent3"/>
                </a:solidFill>
                <a:latin typeface="+mn-lt"/>
                <a:ea typeface="ＭＳ Ｐゴシック" pitchFamily="-65" charset="-128"/>
                <a:cs typeface="ＭＳ Ｐゴシック"/>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500" dirty="0" smtClean="0">
                <a:solidFill>
                  <a:schemeClr val="accent3"/>
                </a:solidFill>
              </a:rPr>
              <a:t>Annual IT Unemployment Rate</a:t>
            </a:r>
            <a:endParaRPr lang="en-US" sz="1500" dirty="0">
              <a:solidFill>
                <a:schemeClr val="accent3"/>
              </a:solidFill>
            </a:endParaRPr>
          </a:p>
        </p:txBody>
      </p:sp>
      <p:cxnSp>
        <p:nvCxnSpPr>
          <p:cNvPr id="8" name="Straight Connector 7"/>
          <p:cNvCxnSpPr/>
          <p:nvPr/>
        </p:nvCxnSpPr>
        <p:spPr>
          <a:xfrm>
            <a:off x="914400" y="6400800"/>
            <a:ext cx="228600" cy="0"/>
          </a:xfrm>
          <a:prstGeom prst="line">
            <a:avLst/>
          </a:prstGeom>
          <a:ln w="76200" cap="rnd"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105400" y="6400800"/>
            <a:ext cx="228600" cy="0"/>
          </a:xfrm>
          <a:prstGeom prst="line">
            <a:avLst/>
          </a:prstGeom>
          <a:ln w="76200" cap="rnd"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42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accent3"/>
                </a:solidFill>
              </a:rPr>
              <a:t>U.S. Labor Market Overview</a:t>
            </a:r>
            <a:endParaRPr lang="en-US" dirty="0">
              <a:solidFill>
                <a:schemeClr val="accent3"/>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90451037"/>
              </p:ext>
            </p:extLst>
          </p:nvPr>
        </p:nvGraphicFramePr>
        <p:xfrm>
          <a:off x="609600" y="1600200"/>
          <a:ext cx="7467600" cy="3487980"/>
        </p:xfrm>
        <a:graphic>
          <a:graphicData uri="http://schemas.openxmlformats.org/drawingml/2006/table">
            <a:tbl>
              <a:tblPr firstRow="1" bandRow="1">
                <a:tableStyleId>{5C22544A-7EE6-4342-B048-85BDC9FD1C3A}</a:tableStyleId>
              </a:tblPr>
              <a:tblGrid>
                <a:gridCol w="3974477">
                  <a:extLst>
                    <a:ext uri="{9D8B030D-6E8A-4147-A177-3AD203B41FA5}">
                      <a16:colId xmlns:a16="http://schemas.microsoft.com/office/drawing/2014/main" val="20000"/>
                    </a:ext>
                  </a:extLst>
                </a:gridCol>
                <a:gridCol w="3493123">
                  <a:extLst>
                    <a:ext uri="{9D8B030D-6E8A-4147-A177-3AD203B41FA5}">
                      <a16:colId xmlns:a16="http://schemas.microsoft.com/office/drawing/2014/main" val="20001"/>
                    </a:ext>
                  </a:extLst>
                </a:gridCol>
              </a:tblGrid>
              <a:tr h="929704">
                <a:tc>
                  <a:txBody>
                    <a:bodyPr/>
                    <a:lstStyle/>
                    <a:p>
                      <a:pPr lvl="0" algn="l"/>
                      <a:r>
                        <a:rPr lang="en-US" sz="2200" b="0" dirty="0" smtClean="0">
                          <a:solidFill>
                            <a:schemeClr val="accent3"/>
                          </a:solidFill>
                        </a:rPr>
                        <a:t>Labor force</a:t>
                      </a:r>
                      <a:endParaRPr lang="en-US" sz="2200" b="0" dirty="0">
                        <a:solidFill>
                          <a:schemeClr val="accent3"/>
                        </a:solidFill>
                      </a:endParaRPr>
                    </a:p>
                  </a:txBody>
                  <a:tcPr anchor="ctr">
                    <a:lnR w="38100" cap="flat" cmpd="sng" algn="ctr">
                      <a:solidFill>
                        <a:srgbClr val="FFFFFF"/>
                      </a:solidFill>
                      <a:prstDash val="solid"/>
                      <a:round/>
                      <a:headEnd type="none" w="med" len="med"/>
                      <a:tailEnd type="none" w="med" len="med"/>
                    </a:lnR>
                    <a:lnB w="38100" cap="flat" cmpd="sng" algn="ctr">
                      <a:solidFill>
                        <a:srgbClr val="007698"/>
                      </a:solidFill>
                      <a:prstDash val="dot"/>
                      <a:round/>
                      <a:headEnd type="none" w="med" len="med"/>
                      <a:tailEnd type="none" w="med" len="med"/>
                    </a:lnB>
                    <a:solidFill>
                      <a:srgbClr val="FFFFFF"/>
                    </a:solidFill>
                  </a:tcPr>
                </a:tc>
                <a:tc>
                  <a:txBody>
                    <a:bodyPr/>
                    <a:lstStyle/>
                    <a:p>
                      <a:pPr algn="r"/>
                      <a:r>
                        <a:rPr lang="en-US" sz="3200" dirty="0" smtClean="0">
                          <a:solidFill>
                            <a:srgbClr val="007698"/>
                          </a:solidFill>
                        </a:rPr>
                        <a:t>160</a:t>
                      </a:r>
                      <a:r>
                        <a:rPr lang="en-US" sz="3200" baseline="0" dirty="0" smtClean="0">
                          <a:solidFill>
                            <a:srgbClr val="007698"/>
                          </a:solidFill>
                        </a:rPr>
                        <a:t> </a:t>
                      </a:r>
                      <a:r>
                        <a:rPr lang="en-US" sz="3200" dirty="0" smtClean="0">
                          <a:solidFill>
                            <a:srgbClr val="007698"/>
                          </a:solidFill>
                        </a:rPr>
                        <a:t>million</a:t>
                      </a:r>
                      <a:endParaRPr lang="en-US" sz="3200" dirty="0">
                        <a:solidFill>
                          <a:srgbClr val="007698"/>
                        </a:solidFill>
                      </a:endParaRPr>
                    </a:p>
                  </a:txBody>
                  <a:tcPr anchor="ctr">
                    <a:lnL w="38100" cap="flat" cmpd="sng" algn="ctr">
                      <a:solidFill>
                        <a:srgbClr val="FFFFFF"/>
                      </a:solidFill>
                      <a:prstDash val="solid"/>
                      <a:round/>
                      <a:headEnd type="none" w="med" len="med"/>
                      <a:tailEnd type="none" w="med" len="med"/>
                    </a:lnL>
                    <a:lnB w="38100" cap="flat" cmpd="sng" algn="ctr">
                      <a:solidFill>
                        <a:srgbClr val="007698"/>
                      </a:solidFill>
                      <a:prstDash val="dot"/>
                      <a:round/>
                      <a:headEnd type="none" w="med" len="med"/>
                      <a:tailEnd type="none" w="med" len="med"/>
                    </a:lnB>
                    <a:solidFill>
                      <a:srgbClr val="FFFFFF"/>
                    </a:solidFill>
                  </a:tcPr>
                </a:tc>
                <a:extLst>
                  <a:ext uri="{0D108BD9-81ED-4DB2-BD59-A6C34878D82A}">
                    <a16:rowId xmlns:a16="http://schemas.microsoft.com/office/drawing/2014/main" val="10000"/>
                  </a:ext>
                </a:extLst>
              </a:tr>
              <a:tr h="899095">
                <a:tc>
                  <a:txBody>
                    <a:bodyPr/>
                    <a:lstStyle/>
                    <a:p>
                      <a:pPr lvl="0" algn="l"/>
                      <a:r>
                        <a:rPr lang="en-US" sz="2200" b="0" dirty="0" smtClean="0">
                          <a:solidFill>
                            <a:schemeClr val="accent3"/>
                          </a:solidFill>
                        </a:rPr>
                        <a:t>IT labor force</a:t>
                      </a:r>
                      <a:endParaRPr lang="en-US" sz="2200" b="0" dirty="0">
                        <a:solidFill>
                          <a:schemeClr val="accent3"/>
                        </a:solidFill>
                      </a:endParaRPr>
                    </a:p>
                  </a:txBody>
                  <a:tcPr anchor="ctr">
                    <a:lnR w="38100" cap="flat" cmpd="sng" algn="ctr">
                      <a:solidFill>
                        <a:srgbClr val="FFFFFF"/>
                      </a:solidFill>
                      <a:prstDash val="solid"/>
                      <a:round/>
                      <a:headEnd type="none" w="med" len="med"/>
                      <a:tailEnd type="none" w="med" len="med"/>
                    </a:lnR>
                    <a:lnT w="38100" cap="flat" cmpd="sng" algn="ctr">
                      <a:solidFill>
                        <a:srgbClr val="007698"/>
                      </a:solidFill>
                      <a:prstDash val="dot"/>
                      <a:round/>
                      <a:headEnd type="none" w="med" len="med"/>
                      <a:tailEnd type="none" w="med" len="med"/>
                    </a:lnT>
                    <a:lnB w="38100" cap="flat" cmpd="sng" algn="ctr">
                      <a:solidFill>
                        <a:srgbClr val="007698"/>
                      </a:solidFill>
                      <a:prstDash val="dot"/>
                      <a:round/>
                      <a:headEnd type="none" w="med" len="med"/>
                      <a:tailEnd type="none" w="med" len="med"/>
                    </a:lnB>
                    <a:solidFill>
                      <a:srgbClr val="FFFFFF"/>
                    </a:solidFill>
                  </a:tcPr>
                </a:tc>
                <a:tc>
                  <a:txBody>
                    <a:bodyPr/>
                    <a:lstStyle/>
                    <a:p>
                      <a:pPr algn="r"/>
                      <a:r>
                        <a:rPr lang="en-US" sz="3200" b="1" dirty="0" smtClean="0">
                          <a:solidFill>
                            <a:srgbClr val="007698"/>
                          </a:solidFill>
                        </a:rPr>
                        <a:t>4.3</a:t>
                      </a:r>
                      <a:r>
                        <a:rPr lang="en-US" sz="3200" b="1" baseline="0" dirty="0" smtClean="0">
                          <a:solidFill>
                            <a:srgbClr val="007698"/>
                          </a:solidFill>
                        </a:rPr>
                        <a:t> million</a:t>
                      </a:r>
                      <a:endParaRPr lang="en-US" sz="3200" b="1" dirty="0">
                        <a:solidFill>
                          <a:srgbClr val="007698"/>
                        </a:solidFill>
                      </a:endParaRPr>
                    </a:p>
                  </a:txBody>
                  <a:tcPr anchor="ctr">
                    <a:lnL w="38100" cap="flat" cmpd="sng" algn="ctr">
                      <a:solidFill>
                        <a:srgbClr val="FFFFFF"/>
                      </a:solidFill>
                      <a:prstDash val="solid"/>
                      <a:round/>
                      <a:headEnd type="none" w="med" len="med"/>
                      <a:tailEnd type="none" w="med" len="med"/>
                    </a:lnL>
                    <a:lnT w="38100" cap="flat" cmpd="sng" algn="ctr">
                      <a:solidFill>
                        <a:srgbClr val="007698"/>
                      </a:solidFill>
                      <a:prstDash val="dot"/>
                      <a:round/>
                      <a:headEnd type="none" w="med" len="med"/>
                      <a:tailEnd type="none" w="med" len="med"/>
                    </a:lnT>
                    <a:lnB w="38100" cap="flat" cmpd="sng" algn="ctr">
                      <a:solidFill>
                        <a:srgbClr val="007698"/>
                      </a:solidFill>
                      <a:prstDash val="dot"/>
                      <a:round/>
                      <a:headEnd type="none" w="med" len="med"/>
                      <a:tailEnd type="none" w="med" len="med"/>
                    </a:lnB>
                    <a:solidFill>
                      <a:srgbClr val="FFFFFF"/>
                    </a:solidFill>
                  </a:tcPr>
                </a:tc>
                <a:extLst>
                  <a:ext uri="{0D108BD9-81ED-4DB2-BD59-A6C34878D82A}">
                    <a16:rowId xmlns:a16="http://schemas.microsoft.com/office/drawing/2014/main" val="10001"/>
                  </a:ext>
                </a:extLst>
              </a:tr>
              <a:tr h="895267">
                <a:tc>
                  <a:txBody>
                    <a:bodyPr/>
                    <a:lstStyle/>
                    <a:p>
                      <a:pPr lvl="0" algn="l"/>
                      <a:r>
                        <a:rPr lang="en-US" sz="2200" b="0" dirty="0" smtClean="0">
                          <a:solidFill>
                            <a:schemeClr val="accent3"/>
                          </a:solidFill>
                        </a:rPr>
                        <a:t>Unemployed</a:t>
                      </a:r>
                      <a:r>
                        <a:rPr lang="en-US" sz="2200" b="0" baseline="0" dirty="0" smtClean="0">
                          <a:solidFill>
                            <a:schemeClr val="accent3"/>
                          </a:solidFill>
                        </a:rPr>
                        <a:t> IT workers</a:t>
                      </a:r>
                      <a:endParaRPr lang="en-US" sz="2200" b="0" dirty="0">
                        <a:solidFill>
                          <a:schemeClr val="accent3"/>
                        </a:solidFill>
                      </a:endParaRPr>
                    </a:p>
                  </a:txBody>
                  <a:tcPr anchor="ctr">
                    <a:lnR w="38100" cap="flat" cmpd="sng" algn="ctr">
                      <a:solidFill>
                        <a:srgbClr val="FFFFFF"/>
                      </a:solidFill>
                      <a:prstDash val="solid"/>
                      <a:round/>
                      <a:headEnd type="none" w="med" len="med"/>
                      <a:tailEnd type="none" w="med" len="med"/>
                    </a:lnR>
                    <a:lnT w="38100" cap="flat" cmpd="sng" algn="ctr">
                      <a:solidFill>
                        <a:srgbClr val="007698"/>
                      </a:solidFill>
                      <a:prstDash val="dot"/>
                      <a:round/>
                      <a:headEnd type="none" w="med" len="med"/>
                      <a:tailEnd type="none" w="med" len="med"/>
                    </a:lnT>
                    <a:lnB w="38100" cap="flat" cmpd="sng" algn="ctr">
                      <a:solidFill>
                        <a:srgbClr val="007698"/>
                      </a:solidFill>
                      <a:prstDash val="dot"/>
                      <a:round/>
                      <a:headEnd type="none" w="med" len="med"/>
                      <a:tailEnd type="none" w="med" len="med"/>
                    </a:lnB>
                    <a:solidFill>
                      <a:srgbClr val="FFFFFF"/>
                    </a:solidFill>
                  </a:tcPr>
                </a:tc>
                <a:tc>
                  <a:txBody>
                    <a:bodyPr/>
                    <a:lstStyle/>
                    <a:p>
                      <a:pPr algn="r"/>
                      <a:r>
                        <a:rPr lang="en-US" sz="3200" b="1" dirty="0" smtClean="0">
                          <a:solidFill>
                            <a:srgbClr val="007698"/>
                          </a:solidFill>
                        </a:rPr>
                        <a:t>110,000</a:t>
                      </a:r>
                      <a:endParaRPr lang="en-US" sz="3200" b="1" dirty="0">
                        <a:solidFill>
                          <a:srgbClr val="007698"/>
                        </a:solidFill>
                      </a:endParaRPr>
                    </a:p>
                  </a:txBody>
                  <a:tcPr anchor="ctr">
                    <a:lnL w="38100" cap="flat" cmpd="sng" algn="ctr">
                      <a:solidFill>
                        <a:srgbClr val="FFFFFF"/>
                      </a:solidFill>
                      <a:prstDash val="solid"/>
                      <a:round/>
                      <a:headEnd type="none" w="med" len="med"/>
                      <a:tailEnd type="none" w="med" len="med"/>
                    </a:lnL>
                    <a:lnT w="38100" cap="flat" cmpd="sng" algn="ctr">
                      <a:solidFill>
                        <a:srgbClr val="007698"/>
                      </a:solidFill>
                      <a:prstDash val="dot"/>
                      <a:round/>
                      <a:headEnd type="none" w="med" len="med"/>
                      <a:tailEnd type="none" w="med" len="med"/>
                    </a:lnT>
                    <a:lnB w="38100" cap="flat" cmpd="sng" algn="ctr">
                      <a:solidFill>
                        <a:srgbClr val="007698"/>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763914">
                <a:tc>
                  <a:txBody>
                    <a:bodyPr/>
                    <a:lstStyle/>
                    <a:p>
                      <a:pPr lvl="0" algn="l"/>
                      <a:r>
                        <a:rPr lang="en-US" sz="2200" dirty="0" smtClean="0">
                          <a:solidFill>
                            <a:schemeClr val="accent3"/>
                          </a:solidFill>
                        </a:rPr>
                        <a:t>Available IT talent</a:t>
                      </a:r>
                      <a:endParaRPr lang="en-US" sz="2200" dirty="0">
                        <a:solidFill>
                          <a:schemeClr val="accent3"/>
                        </a:solidFill>
                      </a:endParaRPr>
                    </a:p>
                  </a:txBody>
                  <a:tcPr anchor="ctr">
                    <a:lnR w="38100" cap="flat" cmpd="sng" algn="ctr">
                      <a:solidFill>
                        <a:srgbClr val="FFFFFF"/>
                      </a:solidFill>
                      <a:prstDash val="solid"/>
                      <a:round/>
                      <a:headEnd type="none" w="med" len="med"/>
                      <a:tailEnd type="none" w="med" len="med"/>
                    </a:lnR>
                    <a:lnT w="38100" cap="flat" cmpd="sng" algn="ctr">
                      <a:solidFill>
                        <a:srgbClr val="007698"/>
                      </a:solidFill>
                      <a:prstDash val="dot"/>
                      <a:round/>
                      <a:headEnd type="none" w="med" len="med"/>
                      <a:tailEnd type="none" w="med" len="med"/>
                    </a:lnT>
                    <a:solidFill>
                      <a:srgbClr val="FFFFFF"/>
                    </a:solidFill>
                  </a:tcPr>
                </a:tc>
                <a:tc>
                  <a:txBody>
                    <a:bodyPr/>
                    <a:lstStyle/>
                    <a:p>
                      <a:pPr algn="r"/>
                      <a:r>
                        <a:rPr lang="en-US" sz="3200" b="1" dirty="0" smtClean="0">
                          <a:solidFill>
                            <a:schemeClr val="accent1"/>
                          </a:solidFill>
                        </a:rPr>
                        <a:t>Virtually 0</a:t>
                      </a:r>
                      <a:endParaRPr lang="en-US" sz="3200" b="1" dirty="0">
                        <a:solidFill>
                          <a:schemeClr val="accent1"/>
                        </a:solidFill>
                      </a:endParaRPr>
                    </a:p>
                  </a:txBody>
                  <a:tcPr anchor="ctr">
                    <a:lnL w="38100" cap="flat" cmpd="sng" algn="ctr">
                      <a:solidFill>
                        <a:srgbClr val="FFFFFF"/>
                      </a:solidFill>
                      <a:prstDash val="solid"/>
                      <a:round/>
                      <a:headEnd type="none" w="med" len="med"/>
                      <a:tailEnd type="none" w="med" len="med"/>
                    </a:lnL>
                    <a:lnT w="38100" cap="flat" cmpd="sng" algn="ctr">
                      <a:solidFill>
                        <a:srgbClr val="007698"/>
                      </a:solidFill>
                      <a:prstDash val="dot"/>
                      <a:round/>
                      <a:headEnd type="none" w="med" len="med"/>
                      <a:tailEnd type="none" w="med" len="med"/>
                    </a:lnT>
                    <a:solidFill>
                      <a:srgbClr val="FFFFFF"/>
                    </a:solidFill>
                  </a:tcPr>
                </a:tc>
                <a:extLst>
                  <a:ext uri="{0D108BD9-81ED-4DB2-BD59-A6C34878D82A}">
                    <a16:rowId xmlns:a16="http://schemas.microsoft.com/office/drawing/2014/main" val="10003"/>
                  </a:ext>
                </a:extLst>
              </a:tr>
            </a:tbl>
          </a:graphicData>
        </a:graphic>
      </p:graphicFrame>
      <p:sp>
        <p:nvSpPr>
          <p:cNvPr id="14" name="Right Arrow 13"/>
          <p:cNvSpPr/>
          <p:nvPr/>
        </p:nvSpPr>
        <p:spPr>
          <a:xfrm>
            <a:off x="4267200" y="1828800"/>
            <a:ext cx="1219200" cy="533400"/>
          </a:xfrm>
          <a:prstGeom prst="rightArrow">
            <a:avLst/>
          </a:prstGeom>
          <a:gradFill flip="none" rotWithShape="1">
            <a:gsLst>
              <a:gs pos="78000">
                <a:schemeClr val="accent6"/>
              </a:gs>
              <a:gs pos="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sp>
        <p:nvSpPr>
          <p:cNvPr id="15" name="Right Arrow 14"/>
          <p:cNvSpPr/>
          <p:nvPr/>
        </p:nvSpPr>
        <p:spPr>
          <a:xfrm>
            <a:off x="4267200" y="2743200"/>
            <a:ext cx="1219200" cy="533400"/>
          </a:xfrm>
          <a:prstGeom prst="rightArrow">
            <a:avLst/>
          </a:prstGeom>
          <a:gradFill flip="none" rotWithShape="1">
            <a:gsLst>
              <a:gs pos="78000">
                <a:schemeClr val="accent6"/>
              </a:gs>
              <a:gs pos="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4267200" y="3657600"/>
            <a:ext cx="1219200" cy="533400"/>
          </a:xfrm>
          <a:prstGeom prst="rightArrow">
            <a:avLst/>
          </a:prstGeom>
          <a:gradFill flip="none" rotWithShape="1">
            <a:gsLst>
              <a:gs pos="78000">
                <a:schemeClr val="accent6"/>
              </a:gs>
              <a:gs pos="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4267200" y="4495800"/>
            <a:ext cx="1219200" cy="533400"/>
          </a:xfrm>
          <a:prstGeom prst="rightArrow">
            <a:avLst/>
          </a:prstGeom>
          <a:gradFill flip="none" rotWithShape="1">
            <a:gsLst>
              <a:gs pos="78000">
                <a:schemeClr val="accent6"/>
              </a:gs>
              <a:gs pos="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person-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2743200"/>
            <a:ext cx="241401" cy="457200"/>
          </a:xfrm>
          <a:prstGeom prst="rect">
            <a:avLst/>
          </a:prstGeom>
        </p:spPr>
      </p:pic>
      <p:pic>
        <p:nvPicPr>
          <p:cNvPr id="20" name="Picture 19" descr="person-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3657600"/>
            <a:ext cx="241401" cy="457200"/>
          </a:xfrm>
          <a:prstGeom prst="rect">
            <a:avLst/>
          </a:prstGeom>
        </p:spPr>
      </p:pic>
      <p:pic>
        <p:nvPicPr>
          <p:cNvPr id="21" name="Picture 20" descr="person-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828800"/>
            <a:ext cx="241401" cy="457200"/>
          </a:xfrm>
          <a:prstGeom prst="rect">
            <a:avLst/>
          </a:prstGeom>
        </p:spPr>
      </p:pic>
      <p:pic>
        <p:nvPicPr>
          <p:cNvPr id="24" name="Picture 23" descr="US-0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5334000"/>
            <a:ext cx="1846018" cy="1277776"/>
          </a:xfrm>
          <a:prstGeom prst="rect">
            <a:avLst/>
          </a:prstGeom>
        </p:spPr>
      </p:pic>
    </p:spTree>
    <p:extLst>
      <p:ext uri="{BB962C8B-B14F-4D97-AF65-F5344CB8AC3E}">
        <p14:creationId xmlns:p14="http://schemas.microsoft.com/office/powerpoint/2010/main" val="273018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TEK2012">
      <a:dk1>
        <a:srgbClr val="000000"/>
      </a:dk1>
      <a:lt1>
        <a:srgbClr val="FFFFFF"/>
      </a:lt1>
      <a:dk2>
        <a:srgbClr val="021A32"/>
      </a:dk2>
      <a:lt2>
        <a:srgbClr val="E8EAEB"/>
      </a:lt2>
      <a:accent1>
        <a:srgbClr val="007698"/>
      </a:accent1>
      <a:accent2>
        <a:srgbClr val="0095D3"/>
      </a:accent2>
      <a:accent3>
        <a:srgbClr val="666666"/>
      </a:accent3>
      <a:accent4>
        <a:srgbClr val="CCCCCC"/>
      </a:accent4>
      <a:accent5>
        <a:srgbClr val="8DC63F"/>
      </a:accent5>
      <a:accent6>
        <a:srgbClr val="F8971D"/>
      </a:accent6>
      <a:hlink>
        <a:srgbClr val="0095D3"/>
      </a:hlink>
      <a:folHlink>
        <a:srgbClr val="9999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19347</TotalTime>
  <Words>1723</Words>
  <Application>Microsoft Office PowerPoint</Application>
  <PresentationFormat>On-screen Show (4:3)</PresentationFormat>
  <Paragraphs>531</Paragraphs>
  <Slides>28</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ＭＳ Ｐゴシック</vt:lpstr>
      <vt:lpstr>Arial</vt:lpstr>
      <vt:lpstr>Arial Black</vt:lpstr>
      <vt:lpstr>Arial BODY</vt:lpstr>
      <vt:lpstr>Arial BODY</vt:lpstr>
      <vt:lpstr>Arial Bold</vt:lpstr>
      <vt:lpstr>Calibri</vt:lpstr>
      <vt:lpstr>Cambria</vt:lpstr>
      <vt:lpstr>Century Gothic</vt:lpstr>
      <vt:lpstr>Courier New</vt:lpstr>
      <vt:lpstr>Times New Roman</vt:lpstr>
      <vt:lpstr>Wingdings</vt:lpstr>
      <vt:lpstr>Default Theme</vt:lpstr>
      <vt:lpstr>Big Opportunities in KC HCIT          - Ashley Prahler</vt:lpstr>
      <vt:lpstr>PowerPoint Presentation</vt:lpstr>
      <vt:lpstr>PowerPoint Presentation</vt:lpstr>
      <vt:lpstr>PowerPoint Presentation</vt:lpstr>
      <vt:lpstr>Agenda</vt:lpstr>
      <vt:lpstr>Understanding the  Labor Landscape</vt:lpstr>
      <vt:lpstr>Scope of the Labor Market </vt:lpstr>
      <vt:lpstr>Annual Unemployment Trends</vt:lpstr>
      <vt:lpstr>U.S. Labor Market Overview</vt:lpstr>
      <vt:lpstr>IT Labor Force</vt:lpstr>
      <vt:lpstr>U.S. Computer Science Graduates by year</vt:lpstr>
      <vt:lpstr>U.S. Demand for IT Talent</vt:lpstr>
      <vt:lpstr>TOP Health Care employers in Greater KC </vt:lpstr>
      <vt:lpstr>CIO Priorities</vt:lpstr>
      <vt:lpstr>Skill Set Demand </vt:lpstr>
      <vt:lpstr>Skill Set Demand </vt:lpstr>
      <vt:lpstr>Attracting IT Talent</vt:lpstr>
      <vt:lpstr>Success Starts with People</vt:lpstr>
      <vt:lpstr>The Cost of Hiring</vt:lpstr>
      <vt:lpstr>The Power of Job Descriptions</vt:lpstr>
      <vt:lpstr>Exploring the Priorities  of IT Professionals</vt:lpstr>
      <vt:lpstr>Employee Value Proposition</vt:lpstr>
      <vt:lpstr>Optimizing an EVP for IT Professionals</vt:lpstr>
      <vt:lpstr>Cut Through the Noise</vt:lpstr>
      <vt:lpstr>Approaches to Success</vt:lpstr>
      <vt:lpstr>Search and Screen for Success</vt:lpstr>
      <vt:lpstr>Recommendations</vt:lpstr>
      <vt:lpstr>PowerPoint Presentation</vt:lpstr>
    </vt:vector>
  </TitlesOfParts>
  <Company>Allegis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IT Recruitment</dc:title>
  <dc:creator>Alyson Hayward</dc:creator>
  <cp:lastModifiedBy>Lauren Pulino</cp:lastModifiedBy>
  <cp:revision>299</cp:revision>
  <cp:lastPrinted>2017-06-01T18:13:32Z</cp:lastPrinted>
  <dcterms:created xsi:type="dcterms:W3CDTF">2017-03-07T21:02:20Z</dcterms:created>
  <dcterms:modified xsi:type="dcterms:W3CDTF">2017-10-18T23:57:27Z</dcterms:modified>
</cp:coreProperties>
</file>