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9"/>
  </p:handoutMasterIdLst>
  <p:sldIdLst>
    <p:sldId id="256" r:id="rId2"/>
    <p:sldId id="301" r:id="rId3"/>
    <p:sldId id="312" r:id="rId4"/>
    <p:sldId id="270" r:id="rId5"/>
    <p:sldId id="310" r:id="rId6"/>
    <p:sldId id="305" r:id="rId7"/>
    <p:sldId id="311"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4C"/>
    <a:srgbClr val="FECB10"/>
    <a:srgbClr val="0094B3"/>
    <a:srgbClr val="BED600"/>
    <a:srgbClr val="FFCC00"/>
    <a:srgbClr val="FF9900"/>
    <a:srgbClr val="CC9900"/>
    <a:srgbClr val="99CC00"/>
    <a:srgbClr val="0099CC"/>
    <a:srgbClr val="E2B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7" d="100"/>
          <a:sy n="67" d="100"/>
        </p:scale>
        <p:origin x="4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ACTTS Program Majors</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'ACTTS Graph'!$A$2:$A$5</c:f>
              <c:strCache>
                <c:ptCount val="4"/>
                <c:pt idx="0">
                  <c:v>Comp Info Systems</c:v>
                </c:pt>
                <c:pt idx="1">
                  <c:v>HIS</c:v>
                </c:pt>
                <c:pt idx="2">
                  <c:v>Info Tech</c:v>
                </c:pt>
                <c:pt idx="3">
                  <c:v>Web Dev &amp; Digital Media</c:v>
                </c:pt>
              </c:strCache>
            </c:strRef>
          </c:cat>
          <c:val>
            <c:numRef>
              <c:f>'ACTTS Graph'!$B$2:$B$5</c:f>
              <c:numCache>
                <c:formatCode>General</c:formatCode>
                <c:ptCount val="4"/>
                <c:pt idx="0">
                  <c:v>79</c:v>
                </c:pt>
                <c:pt idx="1">
                  <c:v>77</c:v>
                </c:pt>
                <c:pt idx="2">
                  <c:v>76</c:v>
                </c:pt>
                <c:pt idx="3">
                  <c:v>74</c:v>
                </c:pt>
              </c:numCache>
            </c:numRef>
          </c:val>
          <c:extLst>
            <c:ext xmlns:c16="http://schemas.microsoft.com/office/drawing/2014/chart" uri="{C3380CC4-5D6E-409C-BE32-E72D297353CC}">
              <c16:uniqueId val="{00000000-6EA7-4AD5-A60A-8A7254DA85FF}"/>
            </c:ext>
          </c:extLst>
        </c:ser>
        <c:dLbls>
          <c:showLegendKey val="0"/>
          <c:showVal val="1"/>
          <c:showCatName val="0"/>
          <c:showSerName val="0"/>
          <c:showPercent val="0"/>
          <c:showBubbleSize val="0"/>
        </c:dLbls>
        <c:gapWidth val="65"/>
        <c:shape val="box"/>
        <c:axId val="312012064"/>
        <c:axId val="408384928"/>
        <c:axId val="0"/>
      </c:bar3DChart>
      <c:catAx>
        <c:axId val="31201206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08384928"/>
        <c:crosses val="autoZero"/>
        <c:auto val="1"/>
        <c:lblAlgn val="ctr"/>
        <c:lblOffset val="100"/>
        <c:noMultiLvlLbl val="0"/>
      </c:catAx>
      <c:valAx>
        <c:axId val="4083849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31201206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6055DF2-0D71-4EFA-A3F8-F056852DEA5B}" type="datetimeFigureOut">
              <a:rPr lang="en-US" smtClean="0"/>
              <a:t>10/18/2017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0123BE4-B26B-4A87-B10A-081913103BBB}" type="slidenum">
              <a:rPr lang="en-US" smtClean="0"/>
              <a:t>‹#›</a:t>
            </a:fld>
            <a:endParaRPr lang="en-US"/>
          </a:p>
        </p:txBody>
      </p:sp>
    </p:spTree>
    <p:extLst>
      <p:ext uri="{BB962C8B-B14F-4D97-AF65-F5344CB8AC3E}">
        <p14:creationId xmlns:p14="http://schemas.microsoft.com/office/powerpoint/2010/main" val="1989406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jccc.edu/admissions/apply/selective-admissions/actts-apply.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hyperlink" Target="http://www.jccc.edu/admissions/apply/selective-admissions/actts-appl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706" y="2404534"/>
            <a:ext cx="9299275" cy="1646302"/>
          </a:xfrm>
        </p:spPr>
        <p:txBody>
          <a:bodyPr/>
          <a:lstStyle/>
          <a:p>
            <a:r>
              <a:rPr lang="en-US" dirty="0" smtClean="0"/>
              <a:t/>
            </a:r>
            <a:br>
              <a:rPr lang="en-US" dirty="0" smtClean="0"/>
            </a:br>
            <a:r>
              <a:rPr lang="en-US" sz="2000" dirty="0" smtClean="0">
                <a:solidFill>
                  <a:srgbClr val="003D4C"/>
                </a:solidFill>
              </a:rPr>
              <a:t>Johnson County Community College</a:t>
            </a:r>
            <a:br>
              <a:rPr lang="en-US" sz="2000" dirty="0" smtClean="0">
                <a:solidFill>
                  <a:srgbClr val="003D4C"/>
                </a:solidFill>
              </a:rPr>
            </a:br>
            <a:r>
              <a:rPr lang="en-US" sz="2000" dirty="0" smtClean="0">
                <a:solidFill>
                  <a:srgbClr val="003D4C"/>
                </a:solidFill>
              </a:rPr>
              <a:t/>
            </a:r>
            <a:br>
              <a:rPr lang="en-US" sz="2000" dirty="0" smtClean="0">
                <a:solidFill>
                  <a:srgbClr val="003D4C"/>
                </a:solidFill>
              </a:rPr>
            </a:br>
            <a:r>
              <a:rPr lang="en-US" sz="2800" dirty="0" smtClean="0"/>
              <a:t>Accelerated, Collaborative Technical Training Services (ACTTS)</a:t>
            </a:r>
            <a:endParaRPr lang="en-US" dirty="0"/>
          </a:p>
        </p:txBody>
      </p:sp>
      <p:sp>
        <p:nvSpPr>
          <p:cNvPr id="3" name="Subtitle 2"/>
          <p:cNvSpPr>
            <a:spLocks noGrp="1"/>
          </p:cNvSpPr>
          <p:nvPr>
            <p:ph type="subTitle" idx="1"/>
          </p:nvPr>
        </p:nvSpPr>
        <p:spPr>
          <a:xfrm>
            <a:off x="1507067" y="4425351"/>
            <a:ext cx="7766936" cy="722381"/>
          </a:xfrm>
        </p:spPr>
        <p:txBody>
          <a:bodyPr>
            <a:normAutofit lnSpcReduction="10000"/>
          </a:bodyPr>
          <a:lstStyle/>
          <a:p>
            <a:r>
              <a:rPr lang="en-US" dirty="0" smtClean="0">
                <a:solidFill>
                  <a:srgbClr val="003D4C"/>
                </a:solidFill>
              </a:rPr>
              <a:t>HIMSS Conference</a:t>
            </a:r>
          </a:p>
          <a:p>
            <a:r>
              <a:rPr lang="en-US" dirty="0" smtClean="0">
                <a:solidFill>
                  <a:srgbClr val="003D4C"/>
                </a:solidFill>
              </a:rPr>
              <a:t>October 17, 2017</a:t>
            </a:r>
            <a:endParaRPr lang="en-US" dirty="0">
              <a:solidFill>
                <a:srgbClr val="003D4C"/>
              </a:solidFill>
            </a:endParaRPr>
          </a:p>
        </p:txBody>
      </p:sp>
    </p:spTree>
    <p:extLst>
      <p:ext uri="{BB962C8B-B14F-4D97-AF65-F5344CB8AC3E}">
        <p14:creationId xmlns:p14="http://schemas.microsoft.com/office/powerpoint/2010/main" val="2808755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555" y="483081"/>
            <a:ext cx="7599871" cy="3424686"/>
          </a:xfrm>
        </p:spPr>
        <p:txBody>
          <a:bodyPr/>
          <a:lstStyle/>
          <a:p>
            <a:pPr algn="l">
              <a:spcBef>
                <a:spcPts val="0"/>
              </a:spcBef>
            </a:pPr>
            <a:r>
              <a:rPr lang="en-US" b="1" dirty="0">
                <a:solidFill>
                  <a:srgbClr val="92D050"/>
                </a:solidFill>
              </a:rPr>
              <a:t>ACTTS Grant Team</a:t>
            </a:r>
            <a:r>
              <a:rPr lang="en-US" dirty="0" smtClean="0"/>
              <a:t/>
            </a:r>
            <a:br>
              <a:rPr lang="en-US" dirty="0" smtClean="0"/>
            </a:br>
            <a:r>
              <a:rPr lang="en-US" sz="2200" b="1" dirty="0" smtClean="0">
                <a:solidFill>
                  <a:srgbClr val="92D050"/>
                </a:solidFill>
              </a:rPr>
              <a:t/>
            </a:r>
            <a:br>
              <a:rPr lang="en-US" sz="2200" b="1" dirty="0" smtClean="0">
                <a:solidFill>
                  <a:srgbClr val="92D050"/>
                </a:solidFill>
              </a:rPr>
            </a:br>
            <a:r>
              <a:rPr lang="en-US" sz="2200" dirty="0" smtClean="0">
                <a:solidFill>
                  <a:schemeClr val="tx1"/>
                </a:solidFill>
              </a:rPr>
              <a:t>			</a:t>
            </a:r>
            <a:r>
              <a:rPr lang="en-US" sz="2200" b="1" dirty="0" smtClean="0">
                <a:solidFill>
                  <a:schemeClr val="tx1"/>
                </a:solidFill>
              </a:rPr>
              <a:t>Gretchen Sherk</a:t>
            </a:r>
            <a:r>
              <a:rPr lang="en-US" sz="2200" dirty="0" smtClean="0">
                <a:solidFill>
                  <a:schemeClr val="tx1"/>
                </a:solidFill>
              </a:rPr>
              <a:t>, </a:t>
            </a:r>
            <a:r>
              <a:rPr lang="en-US" sz="2000" dirty="0" smtClean="0">
                <a:solidFill>
                  <a:schemeClr val="tx1">
                    <a:lumMod val="50000"/>
                    <a:lumOff val="50000"/>
                  </a:schemeClr>
                </a:solidFill>
              </a:rPr>
              <a:t>Grant Program Director</a:t>
            </a:r>
            <a:r>
              <a:rPr lang="en-US" sz="2200" dirty="0" smtClean="0">
                <a:solidFill>
                  <a:schemeClr val="bg1">
                    <a:lumMod val="50000"/>
                  </a:schemeClr>
                </a:solidFill>
              </a:rPr>
              <a:t/>
            </a:r>
            <a:br>
              <a:rPr lang="en-US" sz="2200" dirty="0" smtClean="0">
                <a:solidFill>
                  <a:schemeClr val="bg1">
                    <a:lumMod val="50000"/>
                  </a:schemeClr>
                </a:solidFill>
              </a:rPr>
            </a:br>
            <a:r>
              <a:rPr lang="en-US" sz="2200" dirty="0" smtClean="0">
                <a:solidFill>
                  <a:schemeClr val="tx1"/>
                </a:solidFill>
              </a:rPr>
              <a:t>			</a:t>
            </a:r>
            <a:r>
              <a:rPr lang="en-US" sz="2200" b="1" dirty="0" smtClean="0">
                <a:solidFill>
                  <a:schemeClr val="tx1"/>
                </a:solidFill>
              </a:rPr>
              <a:t>Cordell Black</a:t>
            </a:r>
            <a:r>
              <a:rPr lang="en-US" sz="2200" dirty="0" smtClean="0">
                <a:solidFill>
                  <a:schemeClr val="tx1"/>
                </a:solidFill>
              </a:rPr>
              <a:t>, </a:t>
            </a:r>
            <a:r>
              <a:rPr lang="en-US" sz="2000" dirty="0" smtClean="0">
                <a:solidFill>
                  <a:schemeClr val="tx1">
                    <a:lumMod val="50000"/>
                    <a:lumOff val="50000"/>
                  </a:schemeClr>
                </a:solidFill>
              </a:rPr>
              <a:t>Career Coach</a:t>
            </a:r>
            <a:r>
              <a:rPr lang="en-US" sz="2000" dirty="0" smtClean="0">
                <a:solidFill>
                  <a:schemeClr val="tx1"/>
                </a:solidFill>
              </a:rPr>
              <a:t/>
            </a:r>
            <a:br>
              <a:rPr lang="en-US" sz="2000" dirty="0" smtClean="0">
                <a:solidFill>
                  <a:schemeClr val="tx1"/>
                </a:solidFill>
              </a:rPr>
            </a:br>
            <a:r>
              <a:rPr lang="en-US" sz="2200" dirty="0" smtClean="0">
                <a:solidFill>
                  <a:schemeClr val="tx1"/>
                </a:solidFill>
              </a:rPr>
              <a:t>			</a:t>
            </a:r>
            <a:r>
              <a:rPr lang="en-US" sz="2200" b="1" dirty="0" smtClean="0">
                <a:solidFill>
                  <a:schemeClr val="tx1"/>
                </a:solidFill>
              </a:rPr>
              <a:t>Kayla Harrity</a:t>
            </a:r>
            <a:r>
              <a:rPr lang="en-US" sz="2200" dirty="0" smtClean="0">
                <a:solidFill>
                  <a:schemeClr val="tx1"/>
                </a:solidFill>
              </a:rPr>
              <a:t>, </a:t>
            </a:r>
            <a:r>
              <a:rPr lang="en-US" sz="2000" dirty="0" smtClean="0">
                <a:solidFill>
                  <a:schemeClr val="tx1">
                    <a:lumMod val="50000"/>
                    <a:lumOff val="50000"/>
                  </a:schemeClr>
                </a:solidFill>
              </a:rPr>
              <a:t>Career Coach</a:t>
            </a:r>
            <a:r>
              <a:rPr lang="en-US" sz="2200" dirty="0" smtClean="0">
                <a:solidFill>
                  <a:schemeClr val="tx1"/>
                </a:solidFill>
              </a:rPr>
              <a:t/>
            </a:r>
            <a:br>
              <a:rPr lang="en-US" sz="2200" dirty="0" smtClean="0">
                <a:solidFill>
                  <a:schemeClr val="tx1"/>
                </a:solidFill>
              </a:rPr>
            </a:br>
            <a:r>
              <a:rPr lang="en-US" sz="2200" dirty="0" smtClean="0">
                <a:solidFill>
                  <a:schemeClr val="tx1"/>
                </a:solidFill>
              </a:rPr>
              <a:t>			</a:t>
            </a:r>
            <a:r>
              <a:rPr lang="en-US" sz="2200" b="1" dirty="0" smtClean="0">
                <a:solidFill>
                  <a:schemeClr val="tx1"/>
                </a:solidFill>
              </a:rPr>
              <a:t>Mindi Schwartz</a:t>
            </a:r>
            <a:r>
              <a:rPr lang="en-US" sz="2200" dirty="0" smtClean="0">
                <a:solidFill>
                  <a:schemeClr val="tx1"/>
                </a:solidFill>
              </a:rPr>
              <a:t>, </a:t>
            </a:r>
            <a:r>
              <a:rPr lang="en-US" sz="2000" dirty="0" smtClean="0">
                <a:solidFill>
                  <a:schemeClr val="tx1">
                    <a:lumMod val="50000"/>
                    <a:lumOff val="50000"/>
                  </a:schemeClr>
                </a:solidFill>
              </a:rPr>
              <a:t>Data Analyst</a:t>
            </a:r>
            <a:r>
              <a:rPr lang="en-US" sz="2200" dirty="0" smtClean="0">
                <a:solidFill>
                  <a:schemeClr val="tx1"/>
                </a:solidFill>
              </a:rPr>
              <a:t/>
            </a:r>
            <a:br>
              <a:rPr lang="en-US" sz="2200" dirty="0" smtClean="0">
                <a:solidFill>
                  <a:schemeClr val="tx1"/>
                </a:solidFill>
              </a:rPr>
            </a:br>
            <a:r>
              <a:rPr lang="en-US" sz="2200" dirty="0" smtClean="0">
                <a:solidFill>
                  <a:schemeClr val="tx1"/>
                </a:solidFill>
              </a:rPr>
              <a:t>			</a:t>
            </a:r>
            <a:r>
              <a:rPr lang="en-US" sz="2200" b="1" dirty="0" smtClean="0">
                <a:solidFill>
                  <a:schemeClr val="tx1"/>
                </a:solidFill>
              </a:rPr>
              <a:t>Debbie Herrig</a:t>
            </a:r>
            <a:r>
              <a:rPr lang="en-US" sz="2200" dirty="0" smtClean="0">
                <a:solidFill>
                  <a:schemeClr val="tx1"/>
                </a:solidFill>
              </a:rPr>
              <a:t>, </a:t>
            </a:r>
            <a:r>
              <a:rPr lang="en-US" sz="2000" dirty="0" smtClean="0">
                <a:solidFill>
                  <a:schemeClr val="tx1">
                    <a:lumMod val="50000"/>
                    <a:lumOff val="50000"/>
                  </a:schemeClr>
                </a:solidFill>
              </a:rPr>
              <a:t>Administrative Assistant </a:t>
            </a:r>
            <a:endParaRPr lang="en-US" sz="2000" dirty="0">
              <a:solidFill>
                <a:schemeClr val="tx1">
                  <a:lumMod val="50000"/>
                  <a:lumOff val="50000"/>
                </a:schemeClr>
              </a:solidFill>
            </a:endParaRPr>
          </a:p>
        </p:txBody>
      </p:sp>
      <p:sp>
        <p:nvSpPr>
          <p:cNvPr id="4" name="Subtitle 3"/>
          <p:cNvSpPr>
            <a:spLocks noGrp="1"/>
          </p:cNvSpPr>
          <p:nvPr>
            <p:ph type="subTitle" idx="1"/>
          </p:nvPr>
        </p:nvSpPr>
        <p:spPr>
          <a:xfrm>
            <a:off x="1708029" y="4804912"/>
            <a:ext cx="7971415" cy="1026543"/>
          </a:xfrm>
        </p:spPr>
        <p:txBody>
          <a:bodyPr>
            <a:normAutofit lnSpcReduction="10000"/>
          </a:bodyPr>
          <a:lstStyle/>
          <a:p>
            <a:pPr algn="l"/>
            <a:r>
              <a:rPr lang="en-US" b="1" dirty="0">
                <a:solidFill>
                  <a:schemeClr val="tx1"/>
                </a:solidFill>
              </a:rPr>
              <a:t>Phone: </a:t>
            </a:r>
            <a:r>
              <a:rPr lang="en-US" b="1" dirty="0"/>
              <a:t>913-469-8500 </a:t>
            </a:r>
            <a:r>
              <a:rPr lang="en-US" b="1" dirty="0" smtClean="0"/>
              <a:t> Ext</a:t>
            </a:r>
            <a:r>
              <a:rPr lang="en-US" b="1" dirty="0"/>
              <a:t>. 3453</a:t>
            </a:r>
          </a:p>
          <a:p>
            <a:pPr algn="l"/>
            <a:r>
              <a:rPr lang="en-US" b="1" dirty="0" smtClean="0">
                <a:solidFill>
                  <a:schemeClr val="tx1"/>
                </a:solidFill>
              </a:rPr>
              <a:t>Web Address:  </a:t>
            </a:r>
            <a:r>
              <a:rPr lang="en-US" dirty="0" smtClean="0">
                <a:solidFill>
                  <a:schemeClr val="tx1"/>
                </a:solidFill>
                <a:hlinkClick r:id="rId2"/>
              </a:rPr>
              <a:t>http://www.jccc.edu/admissions/apply/selective-admissions/actts-apply.html</a:t>
            </a:r>
            <a:endParaRPr lang="en-US" dirty="0" smtClean="0">
              <a:solidFill>
                <a:schemeClr val="tx1"/>
              </a:solidFill>
            </a:endParaRPr>
          </a:p>
        </p:txBody>
      </p:sp>
    </p:spTree>
    <p:extLst>
      <p:ext uri="{BB962C8B-B14F-4D97-AF65-F5344CB8AC3E}">
        <p14:creationId xmlns:p14="http://schemas.microsoft.com/office/powerpoint/2010/main" val="1029765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ACTTS brief history</a:t>
            </a:r>
            <a:endParaRPr lang="en-US" dirty="0"/>
          </a:p>
        </p:txBody>
      </p:sp>
      <p:sp>
        <p:nvSpPr>
          <p:cNvPr id="3" name="Content Placeholder 2"/>
          <p:cNvSpPr>
            <a:spLocks noGrp="1"/>
          </p:cNvSpPr>
          <p:nvPr>
            <p:ph idx="1"/>
          </p:nvPr>
        </p:nvSpPr>
        <p:spPr>
          <a:xfrm>
            <a:off x="677334" y="1841411"/>
            <a:ext cx="8596668" cy="3880773"/>
          </a:xfrm>
        </p:spPr>
        <p:txBody>
          <a:bodyPr>
            <a:normAutofit fontScale="92500" lnSpcReduction="10000"/>
          </a:bodyPr>
          <a:lstStyle/>
          <a:p>
            <a:r>
              <a:rPr lang="en-US" sz="2000" b="1" dirty="0" smtClean="0"/>
              <a:t>October, 2014 </a:t>
            </a:r>
            <a:r>
              <a:rPr lang="en-US" sz="2000" dirty="0" smtClean="0"/>
              <a:t>– TAACCCT (Trade Adjustment Assistance Community College and Career Training) grant awarded </a:t>
            </a:r>
            <a:r>
              <a:rPr lang="en-US" sz="2000" dirty="0"/>
              <a:t>to </a:t>
            </a:r>
            <a:r>
              <a:rPr lang="en-US" sz="2000" dirty="0" smtClean="0"/>
              <a:t>JCCC </a:t>
            </a:r>
          </a:p>
          <a:p>
            <a:r>
              <a:rPr lang="en-US" sz="2000" b="1" dirty="0"/>
              <a:t>February, </a:t>
            </a:r>
            <a:r>
              <a:rPr lang="en-US" sz="2000" b="1" dirty="0" smtClean="0"/>
              <a:t>2015 </a:t>
            </a:r>
            <a:r>
              <a:rPr lang="en-US" sz="2000" dirty="0" smtClean="0"/>
              <a:t>– Program director in place</a:t>
            </a:r>
          </a:p>
          <a:p>
            <a:r>
              <a:rPr lang="en-US" sz="2000" b="1" dirty="0" smtClean="0"/>
              <a:t>June, 2015 </a:t>
            </a:r>
            <a:r>
              <a:rPr lang="en-US" sz="2000" dirty="0" smtClean="0"/>
              <a:t>- </a:t>
            </a:r>
            <a:r>
              <a:rPr lang="en-US" sz="2000" dirty="0"/>
              <a:t>Remaining staff </a:t>
            </a:r>
            <a:r>
              <a:rPr lang="en-US" sz="2000" dirty="0" smtClean="0"/>
              <a:t>– Career Coaches, Data, and Admin Assistant in place</a:t>
            </a:r>
          </a:p>
          <a:p>
            <a:r>
              <a:rPr lang="en-US" sz="2000" b="1" dirty="0" smtClean="0"/>
              <a:t>September, 2015 </a:t>
            </a:r>
            <a:r>
              <a:rPr lang="en-US" sz="2000" dirty="0" smtClean="0"/>
              <a:t>– grant’s first services provided to students</a:t>
            </a:r>
          </a:p>
          <a:p>
            <a:r>
              <a:rPr lang="en-US" sz="2000" b="1" dirty="0" smtClean="0"/>
              <a:t>October, 2017 </a:t>
            </a:r>
            <a:r>
              <a:rPr lang="en-US" sz="2000" dirty="0" smtClean="0"/>
              <a:t>– Year 4 of the grant</a:t>
            </a:r>
          </a:p>
          <a:p>
            <a:r>
              <a:rPr lang="en-US" sz="2000" b="1" dirty="0" smtClean="0"/>
              <a:t>March, 2018 </a:t>
            </a:r>
            <a:r>
              <a:rPr lang="en-US" sz="2000" dirty="0" smtClean="0"/>
              <a:t>– grant services to students end; services continued through May via JCCC support</a:t>
            </a:r>
          </a:p>
          <a:p>
            <a:r>
              <a:rPr lang="en-US" sz="2000" b="1" dirty="0" smtClean="0"/>
              <a:t>April, 2018 – September, 2018 </a:t>
            </a:r>
            <a:r>
              <a:rPr lang="en-US" sz="2000" dirty="0" smtClean="0"/>
              <a:t>– Grant evaluation </a:t>
            </a:r>
          </a:p>
          <a:p>
            <a:r>
              <a:rPr lang="en-US" sz="2000" b="1" dirty="0" smtClean="0"/>
              <a:t>September, 2018 </a:t>
            </a:r>
            <a:r>
              <a:rPr lang="en-US" sz="2000" dirty="0" smtClean="0"/>
              <a:t>– grant sunsets</a:t>
            </a:r>
          </a:p>
        </p:txBody>
      </p:sp>
    </p:spTree>
    <p:extLst>
      <p:ext uri="{BB962C8B-B14F-4D97-AF65-F5344CB8AC3E}">
        <p14:creationId xmlns:p14="http://schemas.microsoft.com/office/powerpoint/2010/main" val="2219491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37727" y="94675"/>
            <a:ext cx="8515350" cy="6638925"/>
          </a:xfrm>
          <a:prstGeom prst="rect">
            <a:avLst/>
          </a:prstGeom>
        </p:spPr>
      </p:pic>
    </p:spTree>
    <p:extLst>
      <p:ext uri="{BB962C8B-B14F-4D97-AF65-F5344CB8AC3E}">
        <p14:creationId xmlns:p14="http://schemas.microsoft.com/office/powerpoint/2010/main" val="987364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92054711"/>
              </p:ext>
            </p:extLst>
          </p:nvPr>
        </p:nvGraphicFramePr>
        <p:xfrm>
          <a:off x="222421" y="195650"/>
          <a:ext cx="9152237" cy="61392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1023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459889"/>
          </a:xfrm>
        </p:spPr>
        <p:txBody>
          <a:bodyPr/>
          <a:lstStyle/>
          <a:p>
            <a:r>
              <a:rPr lang="en-US" dirty="0" smtClean="0"/>
              <a:t>Chanel Maddox</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0251" b="10251"/>
          <a:stretch>
            <a:fillRect/>
          </a:stretch>
        </p:blipFill>
        <p:spPr/>
      </p:pic>
      <p:sp>
        <p:nvSpPr>
          <p:cNvPr id="4" name="Text Placeholder 3"/>
          <p:cNvSpPr>
            <a:spLocks noGrp="1"/>
          </p:cNvSpPr>
          <p:nvPr>
            <p:ph type="body" sz="half" idx="2"/>
          </p:nvPr>
        </p:nvSpPr>
        <p:spPr>
          <a:xfrm>
            <a:off x="677334" y="5260489"/>
            <a:ext cx="8596667" cy="1001189"/>
          </a:xfrm>
        </p:spPr>
        <p:txBody>
          <a:bodyPr>
            <a:normAutofit lnSpcReduction="10000"/>
          </a:bodyPr>
          <a:lstStyle/>
          <a:p>
            <a:r>
              <a:rPr lang="en-US" dirty="0"/>
              <a:t>“I am a May 2016 graduate of Johnson County Community College. I completed the Health Information Systems Implementation and Support Specialist Certificate program…I have accomplished more than I had imagined in the span of 6 months. I must attest to the amount of support, encouragement, and endless possibilities that Johnson County Community College offers…I am constantly challenged to think big, reach high, and to never give up. My wonderful Career Coach, Linda Dubar, my professors, and staff have guided me and made resources available to enhance my success.” </a:t>
            </a:r>
          </a:p>
        </p:txBody>
      </p:sp>
    </p:spTree>
    <p:extLst>
      <p:ext uri="{BB962C8B-B14F-4D97-AF65-F5344CB8AC3E}">
        <p14:creationId xmlns:p14="http://schemas.microsoft.com/office/powerpoint/2010/main" val="839868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1618891"/>
            <a:ext cx="8596668" cy="1320800"/>
          </a:xfrm>
        </p:spPr>
        <p:txBody>
          <a:bodyPr/>
          <a:lstStyle/>
          <a:p>
            <a:r>
              <a:rPr lang="en-US" dirty="0" smtClean="0"/>
              <a:t>Thank you!!</a:t>
            </a:r>
            <a:endParaRPr lang="en-US" dirty="0"/>
          </a:p>
        </p:txBody>
      </p:sp>
      <p:sp>
        <p:nvSpPr>
          <p:cNvPr id="6" name="Content Placeholder 5"/>
          <p:cNvSpPr>
            <a:spLocks noGrp="1"/>
          </p:cNvSpPr>
          <p:nvPr>
            <p:ph idx="1"/>
          </p:nvPr>
        </p:nvSpPr>
        <p:spPr>
          <a:xfrm>
            <a:off x="1315688" y="2850702"/>
            <a:ext cx="8596668" cy="3880773"/>
          </a:xfrm>
        </p:spPr>
        <p:txBody>
          <a:bodyPr>
            <a:normAutofit/>
          </a:bodyPr>
          <a:lstStyle/>
          <a:p>
            <a:pPr algn="ctr"/>
            <a:r>
              <a:rPr lang="en-US" sz="3200" dirty="0" smtClean="0"/>
              <a:t>Questions???</a:t>
            </a:r>
          </a:p>
          <a:p>
            <a:pPr algn="ctr"/>
            <a:endParaRPr lang="en-US" sz="3200" dirty="0" smtClean="0"/>
          </a:p>
          <a:p>
            <a:pPr marL="0" indent="0" algn="ctr">
              <a:buNone/>
            </a:pPr>
            <a:endParaRPr lang="en-US" sz="3200" dirty="0"/>
          </a:p>
          <a:p>
            <a:r>
              <a:rPr lang="en-US" sz="2000" b="1" dirty="0">
                <a:solidFill>
                  <a:schemeClr val="tx1"/>
                </a:solidFill>
              </a:rPr>
              <a:t>Phone: </a:t>
            </a:r>
            <a:r>
              <a:rPr lang="en-US" sz="2000" b="1" dirty="0"/>
              <a:t>913-469-8500  Ext. 3453</a:t>
            </a:r>
          </a:p>
          <a:p>
            <a:r>
              <a:rPr lang="en-US" sz="2000" b="1" dirty="0">
                <a:solidFill>
                  <a:schemeClr val="tx1"/>
                </a:solidFill>
              </a:rPr>
              <a:t>Web Address:  </a:t>
            </a:r>
            <a:r>
              <a:rPr lang="en-US" sz="2000" dirty="0">
                <a:solidFill>
                  <a:schemeClr val="tx1"/>
                </a:solidFill>
                <a:hlinkClick r:id="rId2"/>
              </a:rPr>
              <a:t>http://www.jccc.edu/admissions/apply/selective-admissions/actts-apply.html</a:t>
            </a:r>
            <a:endParaRPr lang="en-US" sz="2000" dirty="0">
              <a:solidFill>
                <a:schemeClr val="tx1"/>
              </a:solidFill>
            </a:endParaRPr>
          </a:p>
          <a:p>
            <a:endParaRPr lang="en-US" sz="3200" dirty="0"/>
          </a:p>
        </p:txBody>
      </p:sp>
    </p:spTree>
    <p:extLst>
      <p:ext uri="{BB962C8B-B14F-4D97-AF65-F5344CB8AC3E}">
        <p14:creationId xmlns:p14="http://schemas.microsoft.com/office/powerpoint/2010/main" val="1797297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JCCC 3">
      <a:dk1>
        <a:sysClr val="windowText" lastClr="000000"/>
      </a:dk1>
      <a:lt1>
        <a:sysClr val="window" lastClr="FFFFFF"/>
      </a:lt1>
      <a:dk2>
        <a:srgbClr val="2C3C43"/>
      </a:dk2>
      <a:lt2>
        <a:srgbClr val="EBEBEB"/>
      </a:lt2>
      <a:accent1>
        <a:srgbClr val="0094B3"/>
      </a:accent1>
      <a:accent2>
        <a:srgbClr val="007488"/>
      </a:accent2>
      <a:accent3>
        <a:srgbClr val="BED600"/>
      </a:accent3>
      <a:accent4>
        <a:srgbClr val="FECB10"/>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1606</TotalTime>
  <Words>242</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 Johnson County Community College  Accelerated, Collaborative Technical Training Services (ACTTS)</vt:lpstr>
      <vt:lpstr>ACTTS Grant Team     Gretchen Sherk, Grant Program Director    Cordell Black, Career Coach    Kayla Harrity, Career Coach    Mindi Schwartz, Data Analyst    Debbie Herrig, Administrative Assistant </vt:lpstr>
      <vt:lpstr>ACTTS brief history</vt:lpstr>
      <vt:lpstr>PowerPoint Presentation</vt:lpstr>
      <vt:lpstr>PowerPoint Presentation</vt:lpstr>
      <vt:lpstr>Chanel Maddox</vt:lpstr>
      <vt:lpstr>Thank you!!</vt:lpstr>
    </vt:vector>
  </TitlesOfParts>
  <Company>Johnson County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ACTTS Grant Data</dc:title>
  <dc:creator>Denise Griffey</dc:creator>
  <cp:lastModifiedBy>Lauren Pulino</cp:lastModifiedBy>
  <cp:revision>114</cp:revision>
  <cp:lastPrinted>2016-11-15T22:52:37Z</cp:lastPrinted>
  <dcterms:created xsi:type="dcterms:W3CDTF">2016-02-05T19:45:03Z</dcterms:created>
  <dcterms:modified xsi:type="dcterms:W3CDTF">2017-10-18T23:56:49Z</dcterms:modified>
</cp:coreProperties>
</file>