
<file path=[Content_Types].xml><?xml version="1.0" encoding="utf-8"?>
<Types xmlns="http://schemas.openxmlformats.org/package/2006/content-types">
  <Default Extension="png" ContentType="image/png"/>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17"/>
  </p:notesMasterIdLst>
  <p:sldIdLst>
    <p:sldId id="256" r:id="rId2"/>
    <p:sldId id="288" r:id="rId3"/>
    <p:sldId id="295" r:id="rId4"/>
    <p:sldId id="297" r:id="rId5"/>
    <p:sldId id="298" r:id="rId6"/>
    <p:sldId id="299" r:id="rId7"/>
    <p:sldId id="300" r:id="rId8"/>
    <p:sldId id="305" r:id="rId9"/>
    <p:sldId id="301" r:id="rId10"/>
    <p:sldId id="302" r:id="rId11"/>
    <p:sldId id="303" r:id="rId12"/>
    <p:sldId id="304" r:id="rId13"/>
    <p:sldId id="306" r:id="rId14"/>
    <p:sldId id="283" r:id="rId15"/>
    <p:sldId id="294" r:id="rId16"/>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3" autoAdjust="0"/>
    <p:restoredTop sz="90941" autoAdjust="0"/>
  </p:normalViewPr>
  <p:slideViewPr>
    <p:cSldViewPr>
      <p:cViewPr varScale="1">
        <p:scale>
          <a:sx n="69" d="100"/>
          <a:sy n="69" d="100"/>
        </p:scale>
        <p:origin x="366" y="60"/>
      </p:cViewPr>
      <p:guideLst>
        <p:guide orient="horz" pos="2160"/>
        <p:guide pos="2880"/>
      </p:guideLst>
    </p:cSldViewPr>
  </p:slideViewPr>
  <p:outlineViewPr>
    <p:cViewPr>
      <p:scale>
        <a:sx n="33" d="100"/>
        <a:sy n="33" d="100"/>
      </p:scale>
      <p:origin x="0" y="471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2688" y="-11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91DC1-641F-43CC-A1EF-842709A6BB4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C0698A4-BF03-41EA-8EB2-9D553B5D9CFF}">
      <dgm:prSet phldrT="[Text]" custT="1"/>
      <dgm:spPr>
        <a:solidFill>
          <a:srgbClr val="336699"/>
        </a:solidFill>
      </dgm:spPr>
      <dgm:t>
        <a:bodyPr/>
        <a:lstStyle/>
        <a:p>
          <a:r>
            <a:rPr lang="en-US" sz="1400" dirty="0" smtClean="0"/>
            <a:t>1. Strategic Plan Leads the Way</a:t>
          </a:r>
          <a:endParaRPr lang="en-US" sz="1400" dirty="0"/>
        </a:p>
      </dgm:t>
    </dgm:pt>
    <dgm:pt modelId="{CF5417E3-5C3A-4834-A5B0-9FE33A07FD26}" type="parTrans" cxnId="{7B1B0AA1-4EF2-47AB-857B-4CEFA209304A}">
      <dgm:prSet/>
      <dgm:spPr/>
      <dgm:t>
        <a:bodyPr/>
        <a:lstStyle/>
        <a:p>
          <a:endParaRPr lang="en-US"/>
        </a:p>
      </dgm:t>
    </dgm:pt>
    <dgm:pt modelId="{99510242-ED38-41BD-92BF-8773A84396C3}" type="sibTrans" cxnId="{7B1B0AA1-4EF2-47AB-857B-4CEFA209304A}">
      <dgm:prSet/>
      <dgm:spPr>
        <a:ln w="12700"/>
      </dgm:spPr>
      <dgm:t>
        <a:bodyPr/>
        <a:lstStyle/>
        <a:p>
          <a:endParaRPr lang="en-US"/>
        </a:p>
      </dgm:t>
    </dgm:pt>
    <dgm:pt modelId="{95C0072E-3472-4772-AACE-AB4F466F70BA}">
      <dgm:prSet phldrT="[Text]" custT="1"/>
      <dgm:spPr>
        <a:solidFill>
          <a:srgbClr val="336699"/>
        </a:solidFill>
      </dgm:spPr>
      <dgm:t>
        <a:bodyPr/>
        <a:lstStyle/>
        <a:p>
          <a:r>
            <a:rPr lang="en-US" sz="1400" dirty="0" smtClean="0"/>
            <a:t>2. Know What Talent You Need</a:t>
          </a:r>
          <a:endParaRPr lang="en-US" sz="1400" dirty="0"/>
        </a:p>
      </dgm:t>
    </dgm:pt>
    <dgm:pt modelId="{AD5E54D6-78A0-41F4-A508-D4DFA9EE31E0}" type="parTrans" cxnId="{EB45568C-BAED-4A9A-9406-5220A3CA84B2}">
      <dgm:prSet/>
      <dgm:spPr/>
      <dgm:t>
        <a:bodyPr/>
        <a:lstStyle/>
        <a:p>
          <a:endParaRPr lang="en-US"/>
        </a:p>
      </dgm:t>
    </dgm:pt>
    <dgm:pt modelId="{A2477ADD-9121-4C1B-B374-BAD553621B7F}" type="sibTrans" cxnId="{EB45568C-BAED-4A9A-9406-5220A3CA84B2}">
      <dgm:prSet/>
      <dgm:spPr>
        <a:ln w="12700"/>
      </dgm:spPr>
      <dgm:t>
        <a:bodyPr/>
        <a:lstStyle/>
        <a:p>
          <a:endParaRPr lang="en-US"/>
        </a:p>
      </dgm:t>
    </dgm:pt>
    <dgm:pt modelId="{0B75618E-9770-491B-96C1-41F51795CE73}">
      <dgm:prSet phldrT="[Text]" custT="1"/>
      <dgm:spPr>
        <a:solidFill>
          <a:srgbClr val="336699"/>
        </a:solidFill>
      </dgm:spPr>
      <dgm:t>
        <a:bodyPr/>
        <a:lstStyle/>
        <a:p>
          <a:r>
            <a:rPr lang="en-US" sz="1400" dirty="0" smtClean="0"/>
            <a:t>3. Know What Talent You Have</a:t>
          </a:r>
          <a:endParaRPr lang="en-US" sz="1400" dirty="0"/>
        </a:p>
      </dgm:t>
    </dgm:pt>
    <dgm:pt modelId="{6EEBD0DB-9A86-4389-AF66-8980A908DE89}" type="parTrans" cxnId="{0DB5382E-BE41-48A4-96E0-FD9D8D168137}">
      <dgm:prSet/>
      <dgm:spPr/>
      <dgm:t>
        <a:bodyPr/>
        <a:lstStyle/>
        <a:p>
          <a:endParaRPr lang="en-US"/>
        </a:p>
      </dgm:t>
    </dgm:pt>
    <dgm:pt modelId="{CCF1DD25-9B58-4587-9A83-B1112565A940}" type="sibTrans" cxnId="{0DB5382E-BE41-48A4-96E0-FD9D8D168137}">
      <dgm:prSet/>
      <dgm:spPr>
        <a:ln w="12700"/>
      </dgm:spPr>
      <dgm:t>
        <a:bodyPr/>
        <a:lstStyle/>
        <a:p>
          <a:endParaRPr lang="en-US"/>
        </a:p>
      </dgm:t>
    </dgm:pt>
    <dgm:pt modelId="{C75E45FA-72A3-4818-8044-5A84D0877949}">
      <dgm:prSet phldrT="[Text]" custT="1"/>
      <dgm:spPr>
        <a:solidFill>
          <a:srgbClr val="336699"/>
        </a:solidFill>
      </dgm:spPr>
      <dgm:t>
        <a:bodyPr/>
        <a:lstStyle/>
        <a:p>
          <a:r>
            <a:rPr lang="en-US" sz="1400" dirty="0" smtClean="0"/>
            <a:t>4. Do The Work – Succession &amp; Development Strategies</a:t>
          </a:r>
          <a:endParaRPr lang="en-US" sz="1400" dirty="0"/>
        </a:p>
      </dgm:t>
    </dgm:pt>
    <dgm:pt modelId="{FFFA92A5-968D-49A5-897E-1122528D1D46}" type="parTrans" cxnId="{BE6DB43B-788E-43D9-9EAB-79E284B345EB}">
      <dgm:prSet/>
      <dgm:spPr/>
      <dgm:t>
        <a:bodyPr/>
        <a:lstStyle/>
        <a:p>
          <a:endParaRPr lang="en-US"/>
        </a:p>
      </dgm:t>
    </dgm:pt>
    <dgm:pt modelId="{B7DFB085-F37A-448B-B878-80B911FE31D5}" type="sibTrans" cxnId="{BE6DB43B-788E-43D9-9EAB-79E284B345EB}">
      <dgm:prSet/>
      <dgm:spPr>
        <a:ln w="12700">
          <a:solidFill>
            <a:schemeClr val="tx1"/>
          </a:solidFill>
        </a:ln>
      </dgm:spPr>
      <dgm:t>
        <a:bodyPr/>
        <a:lstStyle/>
        <a:p>
          <a:endParaRPr lang="en-US"/>
        </a:p>
      </dgm:t>
    </dgm:pt>
    <dgm:pt modelId="{5C794FAA-CE5F-4EE4-BDCD-25FA805C7771}">
      <dgm:prSet phldrT="[Text]" custT="1"/>
      <dgm:spPr>
        <a:solidFill>
          <a:srgbClr val="336699"/>
        </a:solidFill>
      </dgm:spPr>
      <dgm:t>
        <a:bodyPr/>
        <a:lstStyle/>
        <a:p>
          <a:r>
            <a:rPr lang="en-US" sz="1400" dirty="0" smtClean="0"/>
            <a:t>5. Recruit To Fill The Talent Gaps</a:t>
          </a:r>
          <a:endParaRPr lang="en-US" sz="1400" dirty="0"/>
        </a:p>
      </dgm:t>
    </dgm:pt>
    <dgm:pt modelId="{1949B0E9-497A-4AF0-8BF8-E345568D4304}" type="parTrans" cxnId="{63F72BFE-7548-4C8E-B20A-41E5DB06644C}">
      <dgm:prSet/>
      <dgm:spPr/>
      <dgm:t>
        <a:bodyPr/>
        <a:lstStyle/>
        <a:p>
          <a:endParaRPr lang="en-US"/>
        </a:p>
      </dgm:t>
    </dgm:pt>
    <dgm:pt modelId="{DB53CEC5-8E22-4C37-A739-8EA508C57381}" type="sibTrans" cxnId="{63F72BFE-7548-4C8E-B20A-41E5DB06644C}">
      <dgm:prSet/>
      <dgm:spPr>
        <a:ln w="12700"/>
      </dgm:spPr>
      <dgm:t>
        <a:bodyPr/>
        <a:lstStyle/>
        <a:p>
          <a:endParaRPr lang="en-US"/>
        </a:p>
      </dgm:t>
    </dgm:pt>
    <dgm:pt modelId="{963DE5D9-7A05-4709-A21D-E6DEA39143E3}">
      <dgm:prSet phldrT="[Text]" custT="1"/>
      <dgm:spPr>
        <a:solidFill>
          <a:srgbClr val="336699"/>
        </a:solidFill>
      </dgm:spPr>
      <dgm:t>
        <a:bodyPr/>
        <a:lstStyle/>
        <a:p>
          <a:r>
            <a:rPr lang="en-US" sz="1400" dirty="0" smtClean="0"/>
            <a:t>6. Monitor, Evaluate, Improve</a:t>
          </a:r>
          <a:endParaRPr lang="en-US" sz="1400" dirty="0"/>
        </a:p>
      </dgm:t>
    </dgm:pt>
    <dgm:pt modelId="{F2E38B52-4AAA-45A0-9FC5-2DD0868424F5}" type="parTrans" cxnId="{D622D0F2-4473-4FCE-932A-A20EA89AD745}">
      <dgm:prSet/>
      <dgm:spPr/>
      <dgm:t>
        <a:bodyPr/>
        <a:lstStyle/>
        <a:p>
          <a:endParaRPr lang="en-US"/>
        </a:p>
      </dgm:t>
    </dgm:pt>
    <dgm:pt modelId="{76F4E0B0-A09E-4A88-88B2-20A4DA6BEACC}" type="sibTrans" cxnId="{D622D0F2-4473-4FCE-932A-A20EA89AD745}">
      <dgm:prSet/>
      <dgm:spPr>
        <a:ln w="12700"/>
      </dgm:spPr>
      <dgm:t>
        <a:bodyPr/>
        <a:lstStyle/>
        <a:p>
          <a:endParaRPr lang="en-US"/>
        </a:p>
      </dgm:t>
    </dgm:pt>
    <dgm:pt modelId="{0BE6E226-FED9-4B69-837F-AEF4E8864B65}" type="pres">
      <dgm:prSet presAssocID="{9E091DC1-641F-43CC-A1EF-842709A6BB4E}" presName="cycle" presStyleCnt="0">
        <dgm:presLayoutVars>
          <dgm:dir/>
          <dgm:resizeHandles val="exact"/>
        </dgm:presLayoutVars>
      </dgm:prSet>
      <dgm:spPr/>
      <dgm:t>
        <a:bodyPr/>
        <a:lstStyle/>
        <a:p>
          <a:endParaRPr lang="en-US"/>
        </a:p>
      </dgm:t>
    </dgm:pt>
    <dgm:pt modelId="{51AB5F41-1E7E-4EEC-93BA-11BF52F7F2A8}" type="pres">
      <dgm:prSet presAssocID="{1C0698A4-BF03-41EA-8EB2-9D553B5D9CFF}" presName="node" presStyleLbl="node1" presStyleIdx="0" presStyleCnt="6">
        <dgm:presLayoutVars>
          <dgm:bulletEnabled val="1"/>
        </dgm:presLayoutVars>
      </dgm:prSet>
      <dgm:spPr/>
      <dgm:t>
        <a:bodyPr/>
        <a:lstStyle/>
        <a:p>
          <a:endParaRPr lang="en-US"/>
        </a:p>
      </dgm:t>
    </dgm:pt>
    <dgm:pt modelId="{A46B7488-74FF-447B-9EB1-FA65432BBD88}" type="pres">
      <dgm:prSet presAssocID="{1C0698A4-BF03-41EA-8EB2-9D553B5D9CFF}" presName="spNode" presStyleCnt="0"/>
      <dgm:spPr/>
    </dgm:pt>
    <dgm:pt modelId="{1E868D90-7C96-4487-A9A4-4AF9056165A5}" type="pres">
      <dgm:prSet presAssocID="{99510242-ED38-41BD-92BF-8773A84396C3}" presName="sibTrans" presStyleLbl="sibTrans1D1" presStyleIdx="0" presStyleCnt="6"/>
      <dgm:spPr/>
      <dgm:t>
        <a:bodyPr/>
        <a:lstStyle/>
        <a:p>
          <a:endParaRPr lang="en-US"/>
        </a:p>
      </dgm:t>
    </dgm:pt>
    <dgm:pt modelId="{3AA3E841-C9C7-427E-8A73-1AAAC19C346C}" type="pres">
      <dgm:prSet presAssocID="{95C0072E-3472-4772-AACE-AB4F466F70BA}" presName="node" presStyleLbl="node1" presStyleIdx="1" presStyleCnt="6">
        <dgm:presLayoutVars>
          <dgm:bulletEnabled val="1"/>
        </dgm:presLayoutVars>
      </dgm:prSet>
      <dgm:spPr/>
      <dgm:t>
        <a:bodyPr/>
        <a:lstStyle/>
        <a:p>
          <a:endParaRPr lang="en-US"/>
        </a:p>
      </dgm:t>
    </dgm:pt>
    <dgm:pt modelId="{4535EF53-A920-4A14-95E3-1C976C8BFBB3}" type="pres">
      <dgm:prSet presAssocID="{95C0072E-3472-4772-AACE-AB4F466F70BA}" presName="spNode" presStyleCnt="0"/>
      <dgm:spPr/>
    </dgm:pt>
    <dgm:pt modelId="{BF3BBE45-1A36-4B4F-AA71-564F7A54014F}" type="pres">
      <dgm:prSet presAssocID="{A2477ADD-9121-4C1B-B374-BAD553621B7F}" presName="sibTrans" presStyleLbl="sibTrans1D1" presStyleIdx="1" presStyleCnt="6"/>
      <dgm:spPr/>
      <dgm:t>
        <a:bodyPr/>
        <a:lstStyle/>
        <a:p>
          <a:endParaRPr lang="en-US"/>
        </a:p>
      </dgm:t>
    </dgm:pt>
    <dgm:pt modelId="{8E48000A-3C3F-4014-A791-37DF326E5BEB}" type="pres">
      <dgm:prSet presAssocID="{0B75618E-9770-491B-96C1-41F51795CE73}" presName="node" presStyleLbl="node1" presStyleIdx="2" presStyleCnt="6">
        <dgm:presLayoutVars>
          <dgm:bulletEnabled val="1"/>
        </dgm:presLayoutVars>
      </dgm:prSet>
      <dgm:spPr/>
      <dgm:t>
        <a:bodyPr/>
        <a:lstStyle/>
        <a:p>
          <a:endParaRPr lang="en-US"/>
        </a:p>
      </dgm:t>
    </dgm:pt>
    <dgm:pt modelId="{9D9CEBC3-9BC0-43B9-A62E-4BB2DE342FC0}" type="pres">
      <dgm:prSet presAssocID="{0B75618E-9770-491B-96C1-41F51795CE73}" presName="spNode" presStyleCnt="0"/>
      <dgm:spPr/>
    </dgm:pt>
    <dgm:pt modelId="{A5E5CC96-C745-45EE-B01D-4AADB241FD1F}" type="pres">
      <dgm:prSet presAssocID="{CCF1DD25-9B58-4587-9A83-B1112565A940}" presName="sibTrans" presStyleLbl="sibTrans1D1" presStyleIdx="2" presStyleCnt="6"/>
      <dgm:spPr/>
      <dgm:t>
        <a:bodyPr/>
        <a:lstStyle/>
        <a:p>
          <a:endParaRPr lang="en-US"/>
        </a:p>
      </dgm:t>
    </dgm:pt>
    <dgm:pt modelId="{C95CE2F5-1E5E-474B-B9B4-C691A9E3783C}" type="pres">
      <dgm:prSet presAssocID="{C75E45FA-72A3-4818-8044-5A84D0877949}" presName="node" presStyleLbl="node1" presStyleIdx="3" presStyleCnt="6" custScaleY="126774">
        <dgm:presLayoutVars>
          <dgm:bulletEnabled val="1"/>
        </dgm:presLayoutVars>
      </dgm:prSet>
      <dgm:spPr/>
      <dgm:t>
        <a:bodyPr/>
        <a:lstStyle/>
        <a:p>
          <a:endParaRPr lang="en-US"/>
        </a:p>
      </dgm:t>
    </dgm:pt>
    <dgm:pt modelId="{DD6143F6-3D31-480A-935C-7B78738ED2A4}" type="pres">
      <dgm:prSet presAssocID="{C75E45FA-72A3-4818-8044-5A84D0877949}" presName="spNode" presStyleCnt="0"/>
      <dgm:spPr/>
    </dgm:pt>
    <dgm:pt modelId="{E44B9B95-13FF-47CD-B00E-6BE714AFE5C6}" type="pres">
      <dgm:prSet presAssocID="{B7DFB085-F37A-448B-B878-80B911FE31D5}" presName="sibTrans" presStyleLbl="sibTrans1D1" presStyleIdx="3" presStyleCnt="6"/>
      <dgm:spPr/>
      <dgm:t>
        <a:bodyPr/>
        <a:lstStyle/>
        <a:p>
          <a:endParaRPr lang="en-US"/>
        </a:p>
      </dgm:t>
    </dgm:pt>
    <dgm:pt modelId="{8EC0F4E0-C808-4B8E-AD71-3BBA0B3A3BF0}" type="pres">
      <dgm:prSet presAssocID="{5C794FAA-CE5F-4EE4-BDCD-25FA805C7771}" presName="node" presStyleLbl="node1" presStyleIdx="4" presStyleCnt="6">
        <dgm:presLayoutVars>
          <dgm:bulletEnabled val="1"/>
        </dgm:presLayoutVars>
      </dgm:prSet>
      <dgm:spPr/>
      <dgm:t>
        <a:bodyPr/>
        <a:lstStyle/>
        <a:p>
          <a:endParaRPr lang="en-US"/>
        </a:p>
      </dgm:t>
    </dgm:pt>
    <dgm:pt modelId="{D85AF494-B18C-4A26-A773-54D961A18DAE}" type="pres">
      <dgm:prSet presAssocID="{5C794FAA-CE5F-4EE4-BDCD-25FA805C7771}" presName="spNode" presStyleCnt="0"/>
      <dgm:spPr/>
    </dgm:pt>
    <dgm:pt modelId="{D902D42E-2CED-43AA-9614-D31E524A4FA2}" type="pres">
      <dgm:prSet presAssocID="{DB53CEC5-8E22-4C37-A739-8EA508C57381}" presName="sibTrans" presStyleLbl="sibTrans1D1" presStyleIdx="4" presStyleCnt="6"/>
      <dgm:spPr/>
      <dgm:t>
        <a:bodyPr/>
        <a:lstStyle/>
        <a:p>
          <a:endParaRPr lang="en-US"/>
        </a:p>
      </dgm:t>
    </dgm:pt>
    <dgm:pt modelId="{C2DBBCF1-29D0-4485-85B3-E50178902E5E}" type="pres">
      <dgm:prSet presAssocID="{963DE5D9-7A05-4709-A21D-E6DEA39143E3}" presName="node" presStyleLbl="node1" presStyleIdx="5" presStyleCnt="6">
        <dgm:presLayoutVars>
          <dgm:bulletEnabled val="1"/>
        </dgm:presLayoutVars>
      </dgm:prSet>
      <dgm:spPr/>
      <dgm:t>
        <a:bodyPr/>
        <a:lstStyle/>
        <a:p>
          <a:endParaRPr lang="en-US"/>
        </a:p>
      </dgm:t>
    </dgm:pt>
    <dgm:pt modelId="{B4DE55B6-7DBE-4B39-A865-A4C27A8003A4}" type="pres">
      <dgm:prSet presAssocID="{963DE5D9-7A05-4709-A21D-E6DEA39143E3}" presName="spNode" presStyleCnt="0"/>
      <dgm:spPr/>
    </dgm:pt>
    <dgm:pt modelId="{1789AD47-34F3-4E81-8767-A2672ECCD111}" type="pres">
      <dgm:prSet presAssocID="{76F4E0B0-A09E-4A88-88B2-20A4DA6BEACC}" presName="sibTrans" presStyleLbl="sibTrans1D1" presStyleIdx="5" presStyleCnt="6"/>
      <dgm:spPr/>
      <dgm:t>
        <a:bodyPr/>
        <a:lstStyle/>
        <a:p>
          <a:endParaRPr lang="en-US"/>
        </a:p>
      </dgm:t>
    </dgm:pt>
  </dgm:ptLst>
  <dgm:cxnLst>
    <dgm:cxn modelId="{C8A7EA1F-4212-4C79-A388-60731DFCB904}" type="presOf" srcId="{1C0698A4-BF03-41EA-8EB2-9D553B5D9CFF}" destId="{51AB5F41-1E7E-4EEC-93BA-11BF52F7F2A8}" srcOrd="0" destOrd="0" presId="urn:microsoft.com/office/officeart/2005/8/layout/cycle5"/>
    <dgm:cxn modelId="{1F3FFEFE-146C-4C27-868C-893D7A9F026C}" type="presOf" srcId="{9E091DC1-641F-43CC-A1EF-842709A6BB4E}" destId="{0BE6E226-FED9-4B69-837F-AEF4E8864B65}" srcOrd="0" destOrd="0" presId="urn:microsoft.com/office/officeart/2005/8/layout/cycle5"/>
    <dgm:cxn modelId="{EA21DCFF-AF02-4DB9-883F-7B0483ECA682}" type="presOf" srcId="{76F4E0B0-A09E-4A88-88B2-20A4DA6BEACC}" destId="{1789AD47-34F3-4E81-8767-A2672ECCD111}" srcOrd="0" destOrd="0" presId="urn:microsoft.com/office/officeart/2005/8/layout/cycle5"/>
    <dgm:cxn modelId="{6B11A1DA-B900-416D-8725-CEBE3680C9E6}" type="presOf" srcId="{A2477ADD-9121-4C1B-B374-BAD553621B7F}" destId="{BF3BBE45-1A36-4B4F-AA71-564F7A54014F}" srcOrd="0" destOrd="0" presId="urn:microsoft.com/office/officeart/2005/8/layout/cycle5"/>
    <dgm:cxn modelId="{BC4CDBE6-A3FA-4CC0-89D8-867B77306596}" type="presOf" srcId="{963DE5D9-7A05-4709-A21D-E6DEA39143E3}" destId="{C2DBBCF1-29D0-4485-85B3-E50178902E5E}" srcOrd="0" destOrd="0" presId="urn:microsoft.com/office/officeart/2005/8/layout/cycle5"/>
    <dgm:cxn modelId="{D622D0F2-4473-4FCE-932A-A20EA89AD745}" srcId="{9E091DC1-641F-43CC-A1EF-842709A6BB4E}" destId="{963DE5D9-7A05-4709-A21D-E6DEA39143E3}" srcOrd="5" destOrd="0" parTransId="{F2E38B52-4AAA-45A0-9FC5-2DD0868424F5}" sibTransId="{76F4E0B0-A09E-4A88-88B2-20A4DA6BEACC}"/>
    <dgm:cxn modelId="{63F72BFE-7548-4C8E-B20A-41E5DB06644C}" srcId="{9E091DC1-641F-43CC-A1EF-842709A6BB4E}" destId="{5C794FAA-CE5F-4EE4-BDCD-25FA805C7771}" srcOrd="4" destOrd="0" parTransId="{1949B0E9-497A-4AF0-8BF8-E345568D4304}" sibTransId="{DB53CEC5-8E22-4C37-A739-8EA508C57381}"/>
    <dgm:cxn modelId="{2E7F9C6E-B934-40A2-AA5B-662BC922CB0F}" type="presOf" srcId="{95C0072E-3472-4772-AACE-AB4F466F70BA}" destId="{3AA3E841-C9C7-427E-8A73-1AAAC19C346C}" srcOrd="0" destOrd="0" presId="urn:microsoft.com/office/officeart/2005/8/layout/cycle5"/>
    <dgm:cxn modelId="{C4DE714C-9EB6-46DD-B657-81160FD28D05}" type="presOf" srcId="{5C794FAA-CE5F-4EE4-BDCD-25FA805C7771}" destId="{8EC0F4E0-C808-4B8E-AD71-3BBA0B3A3BF0}" srcOrd="0" destOrd="0" presId="urn:microsoft.com/office/officeart/2005/8/layout/cycle5"/>
    <dgm:cxn modelId="{6B413226-7DC4-4E11-95DF-774F6E8E0663}" type="presOf" srcId="{CCF1DD25-9B58-4587-9A83-B1112565A940}" destId="{A5E5CC96-C745-45EE-B01D-4AADB241FD1F}" srcOrd="0" destOrd="0" presId="urn:microsoft.com/office/officeart/2005/8/layout/cycle5"/>
    <dgm:cxn modelId="{DFACA5A6-D993-4921-94D2-EA2D3CFFF004}" type="presOf" srcId="{0B75618E-9770-491B-96C1-41F51795CE73}" destId="{8E48000A-3C3F-4014-A791-37DF326E5BEB}" srcOrd="0" destOrd="0" presId="urn:microsoft.com/office/officeart/2005/8/layout/cycle5"/>
    <dgm:cxn modelId="{F4817AFA-1E09-41E9-A745-DF03513B8B35}" type="presOf" srcId="{C75E45FA-72A3-4818-8044-5A84D0877949}" destId="{C95CE2F5-1E5E-474B-B9B4-C691A9E3783C}" srcOrd="0" destOrd="0" presId="urn:microsoft.com/office/officeart/2005/8/layout/cycle5"/>
    <dgm:cxn modelId="{59447BF6-155C-4BB0-8704-EE4C0EE81B03}" type="presOf" srcId="{DB53CEC5-8E22-4C37-A739-8EA508C57381}" destId="{D902D42E-2CED-43AA-9614-D31E524A4FA2}" srcOrd="0" destOrd="0" presId="urn:microsoft.com/office/officeart/2005/8/layout/cycle5"/>
    <dgm:cxn modelId="{94733F99-87BC-414D-87C0-2F5249F53906}" type="presOf" srcId="{99510242-ED38-41BD-92BF-8773A84396C3}" destId="{1E868D90-7C96-4487-A9A4-4AF9056165A5}" srcOrd="0" destOrd="0" presId="urn:microsoft.com/office/officeart/2005/8/layout/cycle5"/>
    <dgm:cxn modelId="{BE6DB43B-788E-43D9-9EAB-79E284B345EB}" srcId="{9E091DC1-641F-43CC-A1EF-842709A6BB4E}" destId="{C75E45FA-72A3-4818-8044-5A84D0877949}" srcOrd="3" destOrd="0" parTransId="{FFFA92A5-968D-49A5-897E-1122528D1D46}" sibTransId="{B7DFB085-F37A-448B-B878-80B911FE31D5}"/>
    <dgm:cxn modelId="{A5713CCF-26D4-4501-91C4-78DD43EFC3F7}" type="presOf" srcId="{B7DFB085-F37A-448B-B878-80B911FE31D5}" destId="{E44B9B95-13FF-47CD-B00E-6BE714AFE5C6}" srcOrd="0" destOrd="0" presId="urn:microsoft.com/office/officeart/2005/8/layout/cycle5"/>
    <dgm:cxn modelId="{0DB5382E-BE41-48A4-96E0-FD9D8D168137}" srcId="{9E091DC1-641F-43CC-A1EF-842709A6BB4E}" destId="{0B75618E-9770-491B-96C1-41F51795CE73}" srcOrd="2" destOrd="0" parTransId="{6EEBD0DB-9A86-4389-AF66-8980A908DE89}" sibTransId="{CCF1DD25-9B58-4587-9A83-B1112565A940}"/>
    <dgm:cxn modelId="{7B1B0AA1-4EF2-47AB-857B-4CEFA209304A}" srcId="{9E091DC1-641F-43CC-A1EF-842709A6BB4E}" destId="{1C0698A4-BF03-41EA-8EB2-9D553B5D9CFF}" srcOrd="0" destOrd="0" parTransId="{CF5417E3-5C3A-4834-A5B0-9FE33A07FD26}" sibTransId="{99510242-ED38-41BD-92BF-8773A84396C3}"/>
    <dgm:cxn modelId="{EB45568C-BAED-4A9A-9406-5220A3CA84B2}" srcId="{9E091DC1-641F-43CC-A1EF-842709A6BB4E}" destId="{95C0072E-3472-4772-AACE-AB4F466F70BA}" srcOrd="1" destOrd="0" parTransId="{AD5E54D6-78A0-41F4-A508-D4DFA9EE31E0}" sibTransId="{A2477ADD-9121-4C1B-B374-BAD553621B7F}"/>
    <dgm:cxn modelId="{D91897A3-7966-460A-8F73-7FFA817F5E8B}" type="presParOf" srcId="{0BE6E226-FED9-4B69-837F-AEF4E8864B65}" destId="{51AB5F41-1E7E-4EEC-93BA-11BF52F7F2A8}" srcOrd="0" destOrd="0" presId="urn:microsoft.com/office/officeart/2005/8/layout/cycle5"/>
    <dgm:cxn modelId="{DBDC67F2-6827-4195-AF10-4FCB5EB170E9}" type="presParOf" srcId="{0BE6E226-FED9-4B69-837F-AEF4E8864B65}" destId="{A46B7488-74FF-447B-9EB1-FA65432BBD88}" srcOrd="1" destOrd="0" presId="urn:microsoft.com/office/officeart/2005/8/layout/cycle5"/>
    <dgm:cxn modelId="{CA1A2F32-0263-4CB9-AF34-23BBC454799C}" type="presParOf" srcId="{0BE6E226-FED9-4B69-837F-AEF4E8864B65}" destId="{1E868D90-7C96-4487-A9A4-4AF9056165A5}" srcOrd="2" destOrd="0" presId="urn:microsoft.com/office/officeart/2005/8/layout/cycle5"/>
    <dgm:cxn modelId="{3693EA39-75A4-4357-B37D-12A7DF8D8FEF}" type="presParOf" srcId="{0BE6E226-FED9-4B69-837F-AEF4E8864B65}" destId="{3AA3E841-C9C7-427E-8A73-1AAAC19C346C}" srcOrd="3" destOrd="0" presId="urn:microsoft.com/office/officeart/2005/8/layout/cycle5"/>
    <dgm:cxn modelId="{09BEE2F6-1416-4988-A682-D5A49661AA82}" type="presParOf" srcId="{0BE6E226-FED9-4B69-837F-AEF4E8864B65}" destId="{4535EF53-A920-4A14-95E3-1C976C8BFBB3}" srcOrd="4" destOrd="0" presId="urn:microsoft.com/office/officeart/2005/8/layout/cycle5"/>
    <dgm:cxn modelId="{72F982B0-4DD5-493A-8F9C-835D2425B968}" type="presParOf" srcId="{0BE6E226-FED9-4B69-837F-AEF4E8864B65}" destId="{BF3BBE45-1A36-4B4F-AA71-564F7A54014F}" srcOrd="5" destOrd="0" presId="urn:microsoft.com/office/officeart/2005/8/layout/cycle5"/>
    <dgm:cxn modelId="{008E3412-044C-4762-A577-C8E26CB5477E}" type="presParOf" srcId="{0BE6E226-FED9-4B69-837F-AEF4E8864B65}" destId="{8E48000A-3C3F-4014-A791-37DF326E5BEB}" srcOrd="6" destOrd="0" presId="urn:microsoft.com/office/officeart/2005/8/layout/cycle5"/>
    <dgm:cxn modelId="{535C2235-E10D-498C-9F93-E194ECFCF034}" type="presParOf" srcId="{0BE6E226-FED9-4B69-837F-AEF4E8864B65}" destId="{9D9CEBC3-9BC0-43B9-A62E-4BB2DE342FC0}" srcOrd="7" destOrd="0" presId="urn:microsoft.com/office/officeart/2005/8/layout/cycle5"/>
    <dgm:cxn modelId="{5EAD49EF-3E7D-42F8-844C-74798114410B}" type="presParOf" srcId="{0BE6E226-FED9-4B69-837F-AEF4E8864B65}" destId="{A5E5CC96-C745-45EE-B01D-4AADB241FD1F}" srcOrd="8" destOrd="0" presId="urn:microsoft.com/office/officeart/2005/8/layout/cycle5"/>
    <dgm:cxn modelId="{6A939C3F-0287-4A25-8F23-22C782130043}" type="presParOf" srcId="{0BE6E226-FED9-4B69-837F-AEF4E8864B65}" destId="{C95CE2F5-1E5E-474B-B9B4-C691A9E3783C}" srcOrd="9" destOrd="0" presId="urn:microsoft.com/office/officeart/2005/8/layout/cycle5"/>
    <dgm:cxn modelId="{20C84943-FAD1-45D7-A0BF-73F943812F10}" type="presParOf" srcId="{0BE6E226-FED9-4B69-837F-AEF4E8864B65}" destId="{DD6143F6-3D31-480A-935C-7B78738ED2A4}" srcOrd="10" destOrd="0" presId="urn:microsoft.com/office/officeart/2005/8/layout/cycle5"/>
    <dgm:cxn modelId="{37BC82A6-3955-43BF-8566-FF69D5482AE9}" type="presParOf" srcId="{0BE6E226-FED9-4B69-837F-AEF4E8864B65}" destId="{E44B9B95-13FF-47CD-B00E-6BE714AFE5C6}" srcOrd="11" destOrd="0" presId="urn:microsoft.com/office/officeart/2005/8/layout/cycle5"/>
    <dgm:cxn modelId="{D5ECD8CC-30ED-44E9-A5FC-5EEF50CFF1DB}" type="presParOf" srcId="{0BE6E226-FED9-4B69-837F-AEF4E8864B65}" destId="{8EC0F4E0-C808-4B8E-AD71-3BBA0B3A3BF0}" srcOrd="12" destOrd="0" presId="urn:microsoft.com/office/officeart/2005/8/layout/cycle5"/>
    <dgm:cxn modelId="{9309C8A4-CEA7-45A2-B864-C8CDE0A4ED04}" type="presParOf" srcId="{0BE6E226-FED9-4B69-837F-AEF4E8864B65}" destId="{D85AF494-B18C-4A26-A773-54D961A18DAE}" srcOrd="13" destOrd="0" presId="urn:microsoft.com/office/officeart/2005/8/layout/cycle5"/>
    <dgm:cxn modelId="{177230AA-5100-4F57-BE55-379666A0D2F6}" type="presParOf" srcId="{0BE6E226-FED9-4B69-837F-AEF4E8864B65}" destId="{D902D42E-2CED-43AA-9614-D31E524A4FA2}" srcOrd="14" destOrd="0" presId="urn:microsoft.com/office/officeart/2005/8/layout/cycle5"/>
    <dgm:cxn modelId="{676F9748-0F79-4E2B-87E6-D11447289858}" type="presParOf" srcId="{0BE6E226-FED9-4B69-837F-AEF4E8864B65}" destId="{C2DBBCF1-29D0-4485-85B3-E50178902E5E}" srcOrd="15" destOrd="0" presId="urn:microsoft.com/office/officeart/2005/8/layout/cycle5"/>
    <dgm:cxn modelId="{CDC2980C-5E95-4469-973A-A426BB2138DF}" type="presParOf" srcId="{0BE6E226-FED9-4B69-837F-AEF4E8864B65}" destId="{B4DE55B6-7DBE-4B39-A865-A4C27A8003A4}" srcOrd="16" destOrd="0" presId="urn:microsoft.com/office/officeart/2005/8/layout/cycle5"/>
    <dgm:cxn modelId="{6A6F4481-5C52-4C0E-B33A-79ABA341284A}" type="presParOf" srcId="{0BE6E226-FED9-4B69-837F-AEF4E8864B65}" destId="{1789AD47-34F3-4E81-8767-A2672ECCD111}" srcOrd="17" destOrd="0" presId="urn:microsoft.com/office/officeart/2005/8/layout/cycle5"/>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93F01-648B-4D22-9A39-F5E0F75E39D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D07F0C1-4CB8-454F-8ED7-D24C03214B3B}">
      <dgm:prSet phldrT="[Text]" custT="1"/>
      <dgm:spPr/>
      <dgm:t>
        <a:bodyPr/>
        <a:lstStyle/>
        <a:p>
          <a:pPr algn="ctr"/>
          <a:r>
            <a:rPr lang="en-US" sz="2400" b="1" i="0" dirty="0" smtClean="0"/>
            <a:t>Vision</a:t>
          </a:r>
          <a:endParaRPr lang="en-US" sz="2400" b="1" i="0" dirty="0"/>
        </a:p>
      </dgm:t>
    </dgm:pt>
    <dgm:pt modelId="{0D3151BF-E27B-4497-97D0-50ABE6074C8E}" type="parTrans" cxnId="{8CAC45CB-F3CD-4EDD-9362-DCEE8E89B792}">
      <dgm:prSet/>
      <dgm:spPr/>
      <dgm:t>
        <a:bodyPr/>
        <a:lstStyle/>
        <a:p>
          <a:endParaRPr lang="en-US"/>
        </a:p>
      </dgm:t>
    </dgm:pt>
    <dgm:pt modelId="{E762067B-7311-4F0D-B719-67A5E8923B38}" type="sibTrans" cxnId="{8CAC45CB-F3CD-4EDD-9362-DCEE8E89B792}">
      <dgm:prSet/>
      <dgm:spPr/>
      <dgm:t>
        <a:bodyPr/>
        <a:lstStyle/>
        <a:p>
          <a:endParaRPr lang="en-US"/>
        </a:p>
      </dgm:t>
    </dgm:pt>
    <dgm:pt modelId="{FF11B4B5-91E7-4611-970D-DAFD702B7943}">
      <dgm:prSet phldrT="[Text]" custT="1"/>
      <dgm:spPr/>
      <dgm:t>
        <a:bodyPr/>
        <a:lstStyle/>
        <a:p>
          <a:r>
            <a:rPr lang="en-US" sz="2400" b="1" dirty="0" smtClean="0"/>
            <a:t>Voice</a:t>
          </a:r>
          <a:endParaRPr lang="en-US" sz="2400" b="1" dirty="0"/>
        </a:p>
      </dgm:t>
    </dgm:pt>
    <dgm:pt modelId="{A053D3B0-D2AF-4076-8F7E-14BC9A7A8C5F}" type="parTrans" cxnId="{22729713-F3F7-4C08-AADA-C8023595DA32}">
      <dgm:prSet/>
      <dgm:spPr/>
      <dgm:t>
        <a:bodyPr/>
        <a:lstStyle/>
        <a:p>
          <a:endParaRPr lang="en-US"/>
        </a:p>
      </dgm:t>
    </dgm:pt>
    <dgm:pt modelId="{06B2AE10-7D9A-4A69-B90F-30CBD0244329}" type="sibTrans" cxnId="{22729713-F3F7-4C08-AADA-C8023595DA32}">
      <dgm:prSet/>
      <dgm:spPr/>
      <dgm:t>
        <a:bodyPr/>
        <a:lstStyle/>
        <a:p>
          <a:endParaRPr lang="en-US"/>
        </a:p>
      </dgm:t>
    </dgm:pt>
    <dgm:pt modelId="{C12E10AF-2AD5-4FD1-B85C-2B451603E159}">
      <dgm:prSet phldrT="[Text]" custT="1"/>
      <dgm:spPr/>
      <dgm:t>
        <a:bodyPr/>
        <a:lstStyle/>
        <a:p>
          <a:r>
            <a:rPr lang="en-US" sz="2400" b="1" dirty="0" smtClean="0"/>
            <a:t>More/Better Work</a:t>
          </a:r>
          <a:endParaRPr lang="en-US" sz="2400" b="1" dirty="0"/>
        </a:p>
      </dgm:t>
    </dgm:pt>
    <dgm:pt modelId="{A7864E49-D329-4142-AF7A-CB7D1A59B10B}" type="parTrans" cxnId="{7E581BD8-0748-425C-83EA-B91A3A4361D5}">
      <dgm:prSet/>
      <dgm:spPr/>
      <dgm:t>
        <a:bodyPr/>
        <a:lstStyle/>
        <a:p>
          <a:endParaRPr lang="en-US"/>
        </a:p>
      </dgm:t>
    </dgm:pt>
    <dgm:pt modelId="{C02A95D1-155E-433A-AE7A-392BFAFBEAAB}" type="sibTrans" cxnId="{7E581BD8-0748-425C-83EA-B91A3A4361D5}">
      <dgm:prSet/>
      <dgm:spPr/>
      <dgm:t>
        <a:bodyPr/>
        <a:lstStyle/>
        <a:p>
          <a:endParaRPr lang="en-US"/>
        </a:p>
      </dgm:t>
    </dgm:pt>
    <dgm:pt modelId="{2ACE5841-F181-4C16-B4EA-F4455A71DCE8}">
      <dgm:prSet phldrT="[Text]" custT="1"/>
      <dgm:spPr/>
      <dgm:t>
        <a:bodyPr/>
        <a:lstStyle/>
        <a:p>
          <a:r>
            <a:rPr lang="en-US" sz="2400" b="1" i="0" dirty="0" smtClean="0"/>
            <a:t>Training &amp; Development </a:t>
          </a:r>
          <a:endParaRPr lang="en-US" sz="2400" b="1" i="0" dirty="0"/>
        </a:p>
      </dgm:t>
    </dgm:pt>
    <dgm:pt modelId="{7CD58216-2697-4827-B80F-363760BE2280}" type="parTrans" cxnId="{ECD9B618-A5F7-4788-870C-4666B289444A}">
      <dgm:prSet/>
      <dgm:spPr/>
      <dgm:t>
        <a:bodyPr/>
        <a:lstStyle/>
        <a:p>
          <a:endParaRPr lang="en-US"/>
        </a:p>
      </dgm:t>
    </dgm:pt>
    <dgm:pt modelId="{9828B6B3-64A8-476E-BB45-D8CF27144746}" type="sibTrans" cxnId="{ECD9B618-A5F7-4788-870C-4666B289444A}">
      <dgm:prSet/>
      <dgm:spPr/>
      <dgm:t>
        <a:bodyPr/>
        <a:lstStyle/>
        <a:p>
          <a:endParaRPr lang="en-US"/>
        </a:p>
      </dgm:t>
    </dgm:pt>
    <dgm:pt modelId="{E9920333-A89A-4C79-A86E-57C1301BF222}">
      <dgm:prSet phldrT="[Text]" custT="1"/>
      <dgm:spPr/>
      <dgm:t>
        <a:bodyPr/>
        <a:lstStyle/>
        <a:p>
          <a:r>
            <a:rPr lang="en-US" sz="2400" b="1" i="0" dirty="0" smtClean="0"/>
            <a:t>Recognition</a:t>
          </a:r>
          <a:endParaRPr lang="en-US" sz="2400" b="1" i="0" dirty="0"/>
        </a:p>
      </dgm:t>
    </dgm:pt>
    <dgm:pt modelId="{D539D634-5C9A-4E89-A65D-24F2271DC1FA}" type="parTrans" cxnId="{8A629E0D-8E4C-4B95-9218-006D2DCCFDAE}">
      <dgm:prSet/>
      <dgm:spPr/>
      <dgm:t>
        <a:bodyPr/>
        <a:lstStyle/>
        <a:p>
          <a:endParaRPr lang="en-US"/>
        </a:p>
      </dgm:t>
    </dgm:pt>
    <dgm:pt modelId="{7C7D045D-BF79-42F6-81E3-4144DAE7093C}" type="sibTrans" cxnId="{8A629E0D-8E4C-4B95-9218-006D2DCCFDAE}">
      <dgm:prSet/>
      <dgm:spPr/>
      <dgm:t>
        <a:bodyPr/>
        <a:lstStyle/>
        <a:p>
          <a:endParaRPr lang="en-US"/>
        </a:p>
      </dgm:t>
    </dgm:pt>
    <dgm:pt modelId="{64ACD91A-AD2D-4B78-803E-0F9F8BBBFD6D}">
      <dgm:prSet phldrT="[Text]" custT="1"/>
      <dgm:spPr/>
      <dgm:t>
        <a:bodyPr/>
        <a:lstStyle/>
        <a:p>
          <a:r>
            <a:rPr lang="en-US" sz="2400" b="1" i="0" dirty="0" smtClean="0"/>
            <a:t>Flexibility</a:t>
          </a:r>
          <a:endParaRPr lang="en-US" sz="2400" b="1" i="0" dirty="0"/>
        </a:p>
      </dgm:t>
    </dgm:pt>
    <dgm:pt modelId="{82F2A0DB-D3C0-4C00-BF3E-6BA4BB36EFA9}" type="parTrans" cxnId="{CA4BF5FF-84C6-445E-8EB5-E814BEF54331}">
      <dgm:prSet/>
      <dgm:spPr/>
      <dgm:t>
        <a:bodyPr/>
        <a:lstStyle/>
        <a:p>
          <a:endParaRPr lang="en-US"/>
        </a:p>
      </dgm:t>
    </dgm:pt>
    <dgm:pt modelId="{6CD55310-14AC-4089-BA30-C5790B36EB77}" type="sibTrans" cxnId="{CA4BF5FF-84C6-445E-8EB5-E814BEF54331}">
      <dgm:prSet/>
      <dgm:spPr/>
      <dgm:t>
        <a:bodyPr/>
        <a:lstStyle/>
        <a:p>
          <a:endParaRPr lang="en-US"/>
        </a:p>
      </dgm:t>
    </dgm:pt>
    <dgm:pt modelId="{B6282D5D-4B95-41F9-BE96-4F9A7DA3B14F}">
      <dgm:prSet phldrT="[Text]" custT="1"/>
      <dgm:spPr/>
      <dgm:t>
        <a:bodyPr/>
        <a:lstStyle/>
        <a:p>
          <a:pPr algn="ctr"/>
          <a:r>
            <a:rPr lang="en-US" sz="2400" b="1" i="0" dirty="0" smtClean="0"/>
            <a:t>Community at Work</a:t>
          </a:r>
          <a:endParaRPr lang="en-US" sz="2400" b="1" i="0" dirty="0"/>
        </a:p>
      </dgm:t>
    </dgm:pt>
    <dgm:pt modelId="{5D958E7D-2BB9-449A-BBBC-4769E6E2D704}" type="parTrans" cxnId="{0967A4B1-BF22-40A3-BC33-C5CE5F7ADBEA}">
      <dgm:prSet/>
      <dgm:spPr/>
      <dgm:t>
        <a:bodyPr/>
        <a:lstStyle/>
        <a:p>
          <a:endParaRPr lang="en-US"/>
        </a:p>
      </dgm:t>
    </dgm:pt>
    <dgm:pt modelId="{D0084817-89BA-47A7-9B32-0EFB43757925}" type="sibTrans" cxnId="{0967A4B1-BF22-40A3-BC33-C5CE5F7ADBEA}">
      <dgm:prSet/>
      <dgm:spPr/>
      <dgm:t>
        <a:bodyPr/>
        <a:lstStyle/>
        <a:p>
          <a:endParaRPr lang="en-US"/>
        </a:p>
      </dgm:t>
    </dgm:pt>
    <dgm:pt modelId="{6F807082-E7DA-475C-959D-B3605F9E2082}" type="pres">
      <dgm:prSet presAssocID="{0A093F01-648B-4D22-9A39-F5E0F75E39D8}" presName="diagram" presStyleCnt="0">
        <dgm:presLayoutVars>
          <dgm:dir/>
          <dgm:resizeHandles val="exact"/>
        </dgm:presLayoutVars>
      </dgm:prSet>
      <dgm:spPr/>
      <dgm:t>
        <a:bodyPr/>
        <a:lstStyle/>
        <a:p>
          <a:endParaRPr lang="en-US"/>
        </a:p>
      </dgm:t>
    </dgm:pt>
    <dgm:pt modelId="{B12D06CB-B4B0-4EC1-AF0E-C4E9A04650AA}" type="pres">
      <dgm:prSet presAssocID="{9D07F0C1-4CB8-454F-8ED7-D24C03214B3B}" presName="node" presStyleLbl="node1" presStyleIdx="0" presStyleCnt="7">
        <dgm:presLayoutVars>
          <dgm:bulletEnabled val="1"/>
        </dgm:presLayoutVars>
      </dgm:prSet>
      <dgm:spPr/>
      <dgm:t>
        <a:bodyPr/>
        <a:lstStyle/>
        <a:p>
          <a:endParaRPr lang="en-US"/>
        </a:p>
      </dgm:t>
    </dgm:pt>
    <dgm:pt modelId="{283D6A22-D595-4A33-BD15-9410C0EBE2C3}" type="pres">
      <dgm:prSet presAssocID="{E762067B-7311-4F0D-B719-67A5E8923B38}" presName="sibTrans" presStyleCnt="0"/>
      <dgm:spPr/>
      <dgm:t>
        <a:bodyPr/>
        <a:lstStyle/>
        <a:p>
          <a:endParaRPr lang="en-US"/>
        </a:p>
      </dgm:t>
    </dgm:pt>
    <dgm:pt modelId="{3189B350-2AAD-40CD-B8B5-2A055F2AE8C9}" type="pres">
      <dgm:prSet presAssocID="{FF11B4B5-91E7-4611-970D-DAFD702B7943}" presName="node" presStyleLbl="node1" presStyleIdx="1" presStyleCnt="7">
        <dgm:presLayoutVars>
          <dgm:bulletEnabled val="1"/>
        </dgm:presLayoutVars>
      </dgm:prSet>
      <dgm:spPr/>
      <dgm:t>
        <a:bodyPr/>
        <a:lstStyle/>
        <a:p>
          <a:endParaRPr lang="en-US"/>
        </a:p>
      </dgm:t>
    </dgm:pt>
    <dgm:pt modelId="{B110ECDE-CBA8-4B9B-946A-3861A6FB190F}" type="pres">
      <dgm:prSet presAssocID="{06B2AE10-7D9A-4A69-B90F-30CBD0244329}" presName="sibTrans" presStyleCnt="0"/>
      <dgm:spPr/>
      <dgm:t>
        <a:bodyPr/>
        <a:lstStyle/>
        <a:p>
          <a:endParaRPr lang="en-US"/>
        </a:p>
      </dgm:t>
    </dgm:pt>
    <dgm:pt modelId="{B4CDB7D3-44B7-43CF-B9B8-BF359747B24F}" type="pres">
      <dgm:prSet presAssocID="{C12E10AF-2AD5-4FD1-B85C-2B451603E159}" presName="node" presStyleLbl="node1" presStyleIdx="2" presStyleCnt="7">
        <dgm:presLayoutVars>
          <dgm:bulletEnabled val="1"/>
        </dgm:presLayoutVars>
      </dgm:prSet>
      <dgm:spPr/>
      <dgm:t>
        <a:bodyPr/>
        <a:lstStyle/>
        <a:p>
          <a:endParaRPr lang="en-US"/>
        </a:p>
      </dgm:t>
    </dgm:pt>
    <dgm:pt modelId="{FACF3B98-BE46-4499-831C-4F17A2659038}" type="pres">
      <dgm:prSet presAssocID="{C02A95D1-155E-433A-AE7A-392BFAFBEAAB}" presName="sibTrans" presStyleCnt="0"/>
      <dgm:spPr/>
      <dgm:t>
        <a:bodyPr/>
        <a:lstStyle/>
        <a:p>
          <a:endParaRPr lang="en-US"/>
        </a:p>
      </dgm:t>
    </dgm:pt>
    <dgm:pt modelId="{FD9B38E6-BE75-44C5-B557-BC40C66AFD67}" type="pres">
      <dgm:prSet presAssocID="{2ACE5841-F181-4C16-B4EA-F4455A71DCE8}" presName="node" presStyleLbl="node1" presStyleIdx="3" presStyleCnt="7">
        <dgm:presLayoutVars>
          <dgm:bulletEnabled val="1"/>
        </dgm:presLayoutVars>
      </dgm:prSet>
      <dgm:spPr/>
      <dgm:t>
        <a:bodyPr/>
        <a:lstStyle/>
        <a:p>
          <a:endParaRPr lang="en-US"/>
        </a:p>
      </dgm:t>
    </dgm:pt>
    <dgm:pt modelId="{E88F8A09-B3DB-49CC-B50D-87B151DA6531}" type="pres">
      <dgm:prSet presAssocID="{9828B6B3-64A8-476E-BB45-D8CF27144746}" presName="sibTrans" presStyleCnt="0"/>
      <dgm:spPr/>
      <dgm:t>
        <a:bodyPr/>
        <a:lstStyle/>
        <a:p>
          <a:endParaRPr lang="en-US"/>
        </a:p>
      </dgm:t>
    </dgm:pt>
    <dgm:pt modelId="{7F3FB665-E494-45D5-86DA-16898B5E55DC}" type="pres">
      <dgm:prSet presAssocID="{E9920333-A89A-4C79-A86E-57C1301BF222}" presName="node" presStyleLbl="node1" presStyleIdx="4" presStyleCnt="7">
        <dgm:presLayoutVars>
          <dgm:bulletEnabled val="1"/>
        </dgm:presLayoutVars>
      </dgm:prSet>
      <dgm:spPr/>
      <dgm:t>
        <a:bodyPr/>
        <a:lstStyle/>
        <a:p>
          <a:endParaRPr lang="en-US"/>
        </a:p>
      </dgm:t>
    </dgm:pt>
    <dgm:pt modelId="{BB612B1C-8137-4CE6-ACC9-453AC9D00B2C}" type="pres">
      <dgm:prSet presAssocID="{7C7D045D-BF79-42F6-81E3-4144DAE7093C}" presName="sibTrans" presStyleCnt="0"/>
      <dgm:spPr/>
      <dgm:t>
        <a:bodyPr/>
        <a:lstStyle/>
        <a:p>
          <a:endParaRPr lang="en-US"/>
        </a:p>
      </dgm:t>
    </dgm:pt>
    <dgm:pt modelId="{4B83B4AC-F7E3-4BBA-94A3-3295E3F8B127}" type="pres">
      <dgm:prSet presAssocID="{64ACD91A-AD2D-4B78-803E-0F9F8BBBFD6D}" presName="node" presStyleLbl="node1" presStyleIdx="5" presStyleCnt="7">
        <dgm:presLayoutVars>
          <dgm:bulletEnabled val="1"/>
        </dgm:presLayoutVars>
      </dgm:prSet>
      <dgm:spPr/>
      <dgm:t>
        <a:bodyPr/>
        <a:lstStyle/>
        <a:p>
          <a:endParaRPr lang="en-US"/>
        </a:p>
      </dgm:t>
    </dgm:pt>
    <dgm:pt modelId="{17B7D887-DFF2-450C-A9DA-5E5B38662D0D}" type="pres">
      <dgm:prSet presAssocID="{6CD55310-14AC-4089-BA30-C5790B36EB77}" presName="sibTrans" presStyleCnt="0"/>
      <dgm:spPr/>
      <dgm:t>
        <a:bodyPr/>
        <a:lstStyle/>
        <a:p>
          <a:endParaRPr lang="en-US"/>
        </a:p>
      </dgm:t>
    </dgm:pt>
    <dgm:pt modelId="{CC5DAB98-D0FB-44DE-A5B9-2E1F77E37A7A}" type="pres">
      <dgm:prSet presAssocID="{B6282D5D-4B95-41F9-BE96-4F9A7DA3B14F}" presName="node" presStyleLbl="node1" presStyleIdx="6" presStyleCnt="7">
        <dgm:presLayoutVars>
          <dgm:bulletEnabled val="1"/>
        </dgm:presLayoutVars>
      </dgm:prSet>
      <dgm:spPr/>
      <dgm:t>
        <a:bodyPr/>
        <a:lstStyle/>
        <a:p>
          <a:endParaRPr lang="en-US"/>
        </a:p>
      </dgm:t>
    </dgm:pt>
  </dgm:ptLst>
  <dgm:cxnLst>
    <dgm:cxn modelId="{8A629E0D-8E4C-4B95-9218-006D2DCCFDAE}" srcId="{0A093F01-648B-4D22-9A39-F5E0F75E39D8}" destId="{E9920333-A89A-4C79-A86E-57C1301BF222}" srcOrd="4" destOrd="0" parTransId="{D539D634-5C9A-4E89-A65D-24F2271DC1FA}" sibTransId="{7C7D045D-BF79-42F6-81E3-4144DAE7093C}"/>
    <dgm:cxn modelId="{A5E99845-E861-4B92-A18B-0128E2279B0A}" type="presOf" srcId="{9D07F0C1-4CB8-454F-8ED7-D24C03214B3B}" destId="{B12D06CB-B4B0-4EC1-AF0E-C4E9A04650AA}" srcOrd="0" destOrd="0" presId="urn:microsoft.com/office/officeart/2005/8/layout/default"/>
    <dgm:cxn modelId="{ECD9B618-A5F7-4788-870C-4666B289444A}" srcId="{0A093F01-648B-4D22-9A39-F5E0F75E39D8}" destId="{2ACE5841-F181-4C16-B4EA-F4455A71DCE8}" srcOrd="3" destOrd="0" parTransId="{7CD58216-2697-4827-B80F-363760BE2280}" sibTransId="{9828B6B3-64A8-476E-BB45-D8CF27144746}"/>
    <dgm:cxn modelId="{0967A4B1-BF22-40A3-BC33-C5CE5F7ADBEA}" srcId="{0A093F01-648B-4D22-9A39-F5E0F75E39D8}" destId="{B6282D5D-4B95-41F9-BE96-4F9A7DA3B14F}" srcOrd="6" destOrd="0" parTransId="{5D958E7D-2BB9-449A-BBBC-4769E6E2D704}" sibTransId="{D0084817-89BA-47A7-9B32-0EFB43757925}"/>
    <dgm:cxn modelId="{60361A88-4DFF-4C62-87C5-CF4AAE37A100}" type="presOf" srcId="{C12E10AF-2AD5-4FD1-B85C-2B451603E159}" destId="{B4CDB7D3-44B7-43CF-B9B8-BF359747B24F}" srcOrd="0" destOrd="0" presId="urn:microsoft.com/office/officeart/2005/8/layout/default"/>
    <dgm:cxn modelId="{242084D0-1A1C-44F3-A945-4455CE468D96}" type="presOf" srcId="{B6282D5D-4B95-41F9-BE96-4F9A7DA3B14F}" destId="{CC5DAB98-D0FB-44DE-A5B9-2E1F77E37A7A}" srcOrd="0" destOrd="0" presId="urn:microsoft.com/office/officeart/2005/8/layout/default"/>
    <dgm:cxn modelId="{22729713-F3F7-4C08-AADA-C8023595DA32}" srcId="{0A093F01-648B-4D22-9A39-F5E0F75E39D8}" destId="{FF11B4B5-91E7-4611-970D-DAFD702B7943}" srcOrd="1" destOrd="0" parTransId="{A053D3B0-D2AF-4076-8F7E-14BC9A7A8C5F}" sibTransId="{06B2AE10-7D9A-4A69-B90F-30CBD0244329}"/>
    <dgm:cxn modelId="{8CAC45CB-F3CD-4EDD-9362-DCEE8E89B792}" srcId="{0A093F01-648B-4D22-9A39-F5E0F75E39D8}" destId="{9D07F0C1-4CB8-454F-8ED7-D24C03214B3B}" srcOrd="0" destOrd="0" parTransId="{0D3151BF-E27B-4497-97D0-50ABE6074C8E}" sibTransId="{E762067B-7311-4F0D-B719-67A5E8923B38}"/>
    <dgm:cxn modelId="{A1F381E8-C383-42C8-9843-D71840ADAF22}" type="presOf" srcId="{FF11B4B5-91E7-4611-970D-DAFD702B7943}" destId="{3189B350-2AAD-40CD-B8B5-2A055F2AE8C9}" srcOrd="0" destOrd="0" presId="urn:microsoft.com/office/officeart/2005/8/layout/default"/>
    <dgm:cxn modelId="{CA4BF5FF-84C6-445E-8EB5-E814BEF54331}" srcId="{0A093F01-648B-4D22-9A39-F5E0F75E39D8}" destId="{64ACD91A-AD2D-4B78-803E-0F9F8BBBFD6D}" srcOrd="5" destOrd="0" parTransId="{82F2A0DB-D3C0-4C00-BF3E-6BA4BB36EFA9}" sibTransId="{6CD55310-14AC-4089-BA30-C5790B36EB77}"/>
    <dgm:cxn modelId="{2ED62E9C-3246-435C-8D52-F56B0A5D43E3}" type="presOf" srcId="{64ACD91A-AD2D-4B78-803E-0F9F8BBBFD6D}" destId="{4B83B4AC-F7E3-4BBA-94A3-3295E3F8B127}" srcOrd="0" destOrd="0" presId="urn:microsoft.com/office/officeart/2005/8/layout/default"/>
    <dgm:cxn modelId="{C89DB4AE-2F68-4F04-B1EE-1D8931B99E1E}" type="presOf" srcId="{2ACE5841-F181-4C16-B4EA-F4455A71DCE8}" destId="{FD9B38E6-BE75-44C5-B557-BC40C66AFD67}" srcOrd="0" destOrd="0" presId="urn:microsoft.com/office/officeart/2005/8/layout/default"/>
    <dgm:cxn modelId="{E6224C7C-4592-4E11-A244-B03B743ABBC9}" type="presOf" srcId="{0A093F01-648B-4D22-9A39-F5E0F75E39D8}" destId="{6F807082-E7DA-475C-959D-B3605F9E2082}" srcOrd="0" destOrd="0" presId="urn:microsoft.com/office/officeart/2005/8/layout/default"/>
    <dgm:cxn modelId="{22FBB166-B291-4706-B712-3D737DC0EA22}" type="presOf" srcId="{E9920333-A89A-4C79-A86E-57C1301BF222}" destId="{7F3FB665-E494-45D5-86DA-16898B5E55DC}" srcOrd="0" destOrd="0" presId="urn:microsoft.com/office/officeart/2005/8/layout/default"/>
    <dgm:cxn modelId="{7E581BD8-0748-425C-83EA-B91A3A4361D5}" srcId="{0A093F01-648B-4D22-9A39-F5E0F75E39D8}" destId="{C12E10AF-2AD5-4FD1-B85C-2B451603E159}" srcOrd="2" destOrd="0" parTransId="{A7864E49-D329-4142-AF7A-CB7D1A59B10B}" sibTransId="{C02A95D1-155E-433A-AE7A-392BFAFBEAAB}"/>
    <dgm:cxn modelId="{F8F89EE7-5BDA-4A14-B8F4-A347AF03F0E0}" type="presParOf" srcId="{6F807082-E7DA-475C-959D-B3605F9E2082}" destId="{B12D06CB-B4B0-4EC1-AF0E-C4E9A04650AA}" srcOrd="0" destOrd="0" presId="urn:microsoft.com/office/officeart/2005/8/layout/default"/>
    <dgm:cxn modelId="{B0EF8E60-F520-4412-A680-FD1B223BFBA4}" type="presParOf" srcId="{6F807082-E7DA-475C-959D-B3605F9E2082}" destId="{283D6A22-D595-4A33-BD15-9410C0EBE2C3}" srcOrd="1" destOrd="0" presId="urn:microsoft.com/office/officeart/2005/8/layout/default"/>
    <dgm:cxn modelId="{F0A42FFA-E441-4784-A859-7617146AAB28}" type="presParOf" srcId="{6F807082-E7DA-475C-959D-B3605F9E2082}" destId="{3189B350-2AAD-40CD-B8B5-2A055F2AE8C9}" srcOrd="2" destOrd="0" presId="urn:microsoft.com/office/officeart/2005/8/layout/default"/>
    <dgm:cxn modelId="{90D267BB-BCB4-4E1C-9514-69A08652D534}" type="presParOf" srcId="{6F807082-E7DA-475C-959D-B3605F9E2082}" destId="{B110ECDE-CBA8-4B9B-946A-3861A6FB190F}" srcOrd="3" destOrd="0" presId="urn:microsoft.com/office/officeart/2005/8/layout/default"/>
    <dgm:cxn modelId="{21638AFC-25F7-414F-A8D7-8592007414DB}" type="presParOf" srcId="{6F807082-E7DA-475C-959D-B3605F9E2082}" destId="{B4CDB7D3-44B7-43CF-B9B8-BF359747B24F}" srcOrd="4" destOrd="0" presId="urn:microsoft.com/office/officeart/2005/8/layout/default"/>
    <dgm:cxn modelId="{6A393F28-114A-4CA5-A317-B1CA0798F6A8}" type="presParOf" srcId="{6F807082-E7DA-475C-959D-B3605F9E2082}" destId="{FACF3B98-BE46-4499-831C-4F17A2659038}" srcOrd="5" destOrd="0" presId="urn:microsoft.com/office/officeart/2005/8/layout/default"/>
    <dgm:cxn modelId="{8C232CF2-F825-4F46-9475-644135BED5C8}" type="presParOf" srcId="{6F807082-E7DA-475C-959D-B3605F9E2082}" destId="{FD9B38E6-BE75-44C5-B557-BC40C66AFD67}" srcOrd="6" destOrd="0" presId="urn:microsoft.com/office/officeart/2005/8/layout/default"/>
    <dgm:cxn modelId="{E50D25EB-B489-4F83-A278-D4EA7413E51B}" type="presParOf" srcId="{6F807082-E7DA-475C-959D-B3605F9E2082}" destId="{E88F8A09-B3DB-49CC-B50D-87B151DA6531}" srcOrd="7" destOrd="0" presId="urn:microsoft.com/office/officeart/2005/8/layout/default"/>
    <dgm:cxn modelId="{4CCBDE62-6A5A-4353-99E2-F1E938F83E1D}" type="presParOf" srcId="{6F807082-E7DA-475C-959D-B3605F9E2082}" destId="{7F3FB665-E494-45D5-86DA-16898B5E55DC}" srcOrd="8" destOrd="0" presId="urn:microsoft.com/office/officeart/2005/8/layout/default"/>
    <dgm:cxn modelId="{2561F6C8-882C-4901-9E5D-6E3F81851186}" type="presParOf" srcId="{6F807082-E7DA-475C-959D-B3605F9E2082}" destId="{BB612B1C-8137-4CE6-ACC9-453AC9D00B2C}" srcOrd="9" destOrd="0" presId="urn:microsoft.com/office/officeart/2005/8/layout/default"/>
    <dgm:cxn modelId="{03CB8F57-4D76-4C57-B182-C8B794DB4492}" type="presParOf" srcId="{6F807082-E7DA-475C-959D-B3605F9E2082}" destId="{4B83B4AC-F7E3-4BBA-94A3-3295E3F8B127}" srcOrd="10" destOrd="0" presId="urn:microsoft.com/office/officeart/2005/8/layout/default"/>
    <dgm:cxn modelId="{4F0CD1F5-8EB1-4D3F-B0E5-FD7148DFB69E}" type="presParOf" srcId="{6F807082-E7DA-475C-959D-B3605F9E2082}" destId="{17B7D887-DFF2-450C-A9DA-5E5B38662D0D}" srcOrd="11" destOrd="0" presId="urn:microsoft.com/office/officeart/2005/8/layout/default"/>
    <dgm:cxn modelId="{92B35396-26DA-43C6-B8CF-F362F4F0454B}" type="presParOf" srcId="{6F807082-E7DA-475C-959D-B3605F9E2082}" destId="{CC5DAB98-D0FB-44DE-A5B9-2E1F77E37A7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A338B-1B56-478C-9920-9A9B4B0586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04F11D-FA74-499B-BBBA-17A054E20B7D}">
      <dgm:prSet phldrT="[Text]" custT="1"/>
      <dgm:spPr/>
      <dgm:t>
        <a:bodyPr/>
        <a:lstStyle/>
        <a:p>
          <a:r>
            <a:rPr lang="en-US" sz="2800" b="1" dirty="0" smtClean="0"/>
            <a:t>Challenge</a:t>
          </a:r>
          <a:endParaRPr lang="en-US" sz="2800" b="1" dirty="0">
            <a:solidFill>
              <a:schemeClr val="tx1"/>
            </a:solidFill>
            <a:latin typeface="+mn-lt"/>
          </a:endParaRPr>
        </a:p>
      </dgm:t>
    </dgm:pt>
    <dgm:pt modelId="{8E0F1AAC-DDD5-4B67-B186-7F55BE631DF5}" type="parTrans" cxnId="{F0042698-94B2-44ED-89EA-ACAECD7257B7}">
      <dgm:prSet/>
      <dgm:spPr/>
      <dgm:t>
        <a:bodyPr/>
        <a:lstStyle/>
        <a:p>
          <a:endParaRPr lang="en-US"/>
        </a:p>
      </dgm:t>
    </dgm:pt>
    <dgm:pt modelId="{A9CB05DF-D6CA-4F22-BC2D-1EAAA111EB19}" type="sibTrans" cxnId="{F0042698-94B2-44ED-89EA-ACAECD7257B7}">
      <dgm:prSet/>
      <dgm:spPr/>
      <dgm:t>
        <a:bodyPr/>
        <a:lstStyle/>
        <a:p>
          <a:endParaRPr lang="en-US"/>
        </a:p>
      </dgm:t>
    </dgm:pt>
    <dgm:pt modelId="{12B427D7-100A-49E8-9A37-33753FF8AA77}">
      <dgm:prSet custT="1"/>
      <dgm:spPr/>
      <dgm:t>
        <a:bodyPr/>
        <a:lstStyle/>
        <a:p>
          <a:r>
            <a:rPr lang="en-US" sz="2800" b="1" dirty="0" smtClean="0"/>
            <a:t>Curiosity</a:t>
          </a:r>
          <a:endParaRPr lang="en-US" sz="2800" b="1" dirty="0"/>
        </a:p>
      </dgm:t>
    </dgm:pt>
    <dgm:pt modelId="{45401F7A-EB08-4C24-8059-D1CCD86169F5}" type="parTrans" cxnId="{D0A6DCC5-00D3-4C9A-B7DA-E2F34BA66EC2}">
      <dgm:prSet/>
      <dgm:spPr/>
      <dgm:t>
        <a:bodyPr/>
        <a:lstStyle/>
        <a:p>
          <a:endParaRPr lang="en-US"/>
        </a:p>
      </dgm:t>
    </dgm:pt>
    <dgm:pt modelId="{877C0BB7-906B-422F-820E-70CF668C3761}" type="sibTrans" cxnId="{D0A6DCC5-00D3-4C9A-B7DA-E2F34BA66EC2}">
      <dgm:prSet/>
      <dgm:spPr/>
      <dgm:t>
        <a:bodyPr/>
        <a:lstStyle/>
        <a:p>
          <a:endParaRPr lang="en-US"/>
        </a:p>
      </dgm:t>
    </dgm:pt>
    <dgm:pt modelId="{25BF26B6-A3E0-474A-8ACC-BD27CF7F736E}">
      <dgm:prSet custT="1"/>
      <dgm:spPr/>
      <dgm:t>
        <a:bodyPr/>
        <a:lstStyle/>
        <a:p>
          <a:r>
            <a:rPr lang="en-US" sz="2800" b="1" dirty="0" smtClean="0"/>
            <a:t>Recognition</a:t>
          </a:r>
          <a:endParaRPr lang="en-US" sz="2800" b="1" dirty="0"/>
        </a:p>
      </dgm:t>
    </dgm:pt>
    <dgm:pt modelId="{2458480F-EBD0-43A7-8B44-1B9531718508}" type="parTrans" cxnId="{89BAA278-AE93-42E4-892A-4CBB852AB2D4}">
      <dgm:prSet/>
      <dgm:spPr/>
      <dgm:t>
        <a:bodyPr/>
        <a:lstStyle/>
        <a:p>
          <a:endParaRPr lang="en-US"/>
        </a:p>
      </dgm:t>
    </dgm:pt>
    <dgm:pt modelId="{F1F32B59-9CD1-4E31-A894-FB5F9767674F}" type="sibTrans" cxnId="{89BAA278-AE93-42E4-892A-4CBB852AB2D4}">
      <dgm:prSet/>
      <dgm:spPr/>
      <dgm:t>
        <a:bodyPr/>
        <a:lstStyle/>
        <a:p>
          <a:endParaRPr lang="en-US"/>
        </a:p>
      </dgm:t>
    </dgm:pt>
    <dgm:pt modelId="{1F45D40A-EE6B-4B47-8325-2E1C8F5FFE29}">
      <dgm:prSet phldrT="[Text]" custT="1"/>
      <dgm:spPr/>
      <dgm:t>
        <a:bodyPr/>
        <a:lstStyle/>
        <a:p>
          <a:r>
            <a:rPr lang="en-US" sz="1200" dirty="0" smtClean="0"/>
            <a:t>People are more motivated when they pursue goals that have personal meaning, that relate to their self-esteem, when performance feedback is available, and when attaining the goal is possible but not necessarily certain.</a:t>
          </a:r>
          <a:endParaRPr lang="en-US" sz="1200" b="1" dirty="0">
            <a:solidFill>
              <a:schemeClr val="tx1"/>
            </a:solidFill>
            <a:latin typeface="+mn-lt"/>
          </a:endParaRPr>
        </a:p>
      </dgm:t>
    </dgm:pt>
    <dgm:pt modelId="{E4EE8A7B-5B01-4F2D-8C91-7E12F5687188}" type="parTrans" cxnId="{1108D99A-C869-41BD-9985-F50F983F759F}">
      <dgm:prSet/>
      <dgm:spPr/>
      <dgm:t>
        <a:bodyPr/>
        <a:lstStyle/>
        <a:p>
          <a:endParaRPr lang="en-US"/>
        </a:p>
      </dgm:t>
    </dgm:pt>
    <dgm:pt modelId="{58559854-0E38-442B-AC49-3F05AA145111}" type="sibTrans" cxnId="{1108D99A-C869-41BD-9985-F50F983F759F}">
      <dgm:prSet/>
      <dgm:spPr/>
      <dgm:t>
        <a:bodyPr/>
        <a:lstStyle/>
        <a:p>
          <a:endParaRPr lang="en-US"/>
        </a:p>
      </dgm:t>
    </dgm:pt>
    <dgm:pt modelId="{DA9D69DB-5A89-498A-868E-D65F1EB3A042}">
      <dgm:prSet custT="1"/>
      <dgm:spPr/>
      <dgm:t>
        <a:bodyPr/>
        <a:lstStyle/>
        <a:p>
          <a:r>
            <a:rPr lang="en-US" sz="1200" dirty="0" smtClean="0"/>
            <a:t>Internal motivation is increased when something in the physical environment grabs the individual’s attention (sensory curiosity) and when something about the activity stimulates the person to want to learn more (cognitive curiosity).</a:t>
          </a:r>
          <a:endParaRPr lang="en-US" sz="1200" dirty="0"/>
        </a:p>
      </dgm:t>
    </dgm:pt>
    <dgm:pt modelId="{1D5F214F-3565-4E6B-8AA0-4C21394A11D5}" type="parTrans" cxnId="{11C36A8B-30E4-4811-B80A-0D33DE19DCF5}">
      <dgm:prSet/>
      <dgm:spPr/>
      <dgm:t>
        <a:bodyPr/>
        <a:lstStyle/>
        <a:p>
          <a:endParaRPr lang="en-US"/>
        </a:p>
      </dgm:t>
    </dgm:pt>
    <dgm:pt modelId="{E4664283-A0DF-447B-A4CA-8389FD90C35B}" type="sibTrans" cxnId="{11C36A8B-30E4-4811-B80A-0D33DE19DCF5}">
      <dgm:prSet/>
      <dgm:spPr/>
      <dgm:t>
        <a:bodyPr/>
        <a:lstStyle/>
        <a:p>
          <a:endParaRPr lang="en-US"/>
        </a:p>
      </dgm:t>
    </dgm:pt>
    <dgm:pt modelId="{04538AC6-D43B-4B36-A466-7F43BCDBD065}">
      <dgm:prSet custT="1"/>
      <dgm:spPr/>
      <dgm:t>
        <a:bodyPr/>
        <a:lstStyle/>
        <a:p>
          <a:r>
            <a:rPr lang="en-US" sz="2800" b="1" dirty="0" smtClean="0"/>
            <a:t>Control</a:t>
          </a:r>
          <a:endParaRPr lang="en-US" sz="2800" b="1" dirty="0"/>
        </a:p>
      </dgm:t>
    </dgm:pt>
    <dgm:pt modelId="{C2BEA882-6A14-4413-B6C8-6FF5A0A0CF90}" type="parTrans" cxnId="{E6F88DAB-409B-4A3E-A9FE-9B1D5E208412}">
      <dgm:prSet/>
      <dgm:spPr/>
      <dgm:t>
        <a:bodyPr/>
        <a:lstStyle/>
        <a:p>
          <a:endParaRPr lang="en-US"/>
        </a:p>
      </dgm:t>
    </dgm:pt>
    <dgm:pt modelId="{41A60190-C54C-4EEF-8F72-F62020A5264A}" type="sibTrans" cxnId="{E6F88DAB-409B-4A3E-A9FE-9B1D5E208412}">
      <dgm:prSet/>
      <dgm:spPr/>
      <dgm:t>
        <a:bodyPr/>
        <a:lstStyle/>
        <a:p>
          <a:endParaRPr lang="en-US"/>
        </a:p>
      </dgm:t>
    </dgm:pt>
    <dgm:pt modelId="{A377FC36-9B30-4979-85D8-49786C67589F}">
      <dgm:prSet custT="1"/>
      <dgm:spPr/>
      <dgm:t>
        <a:bodyPr/>
        <a:lstStyle/>
        <a:p>
          <a:r>
            <a:rPr lang="en-US" sz="1200" dirty="0" smtClean="0"/>
            <a:t>People want control over themselves and their environments and want to determine what they pursue.</a:t>
          </a:r>
          <a:endParaRPr lang="en-US" sz="1200" dirty="0"/>
        </a:p>
      </dgm:t>
    </dgm:pt>
    <dgm:pt modelId="{536A85C9-174C-417C-9613-FE339F3FAE4F}" type="parTrans" cxnId="{237E091E-D57D-4B91-8F83-7BCF2D0C2D16}">
      <dgm:prSet/>
      <dgm:spPr/>
      <dgm:t>
        <a:bodyPr/>
        <a:lstStyle/>
        <a:p>
          <a:endParaRPr lang="en-US"/>
        </a:p>
      </dgm:t>
    </dgm:pt>
    <dgm:pt modelId="{6B7E121F-8C53-40A2-B534-DCC6D53E9D19}" type="sibTrans" cxnId="{237E091E-D57D-4B91-8F83-7BCF2D0C2D16}">
      <dgm:prSet/>
      <dgm:spPr/>
      <dgm:t>
        <a:bodyPr/>
        <a:lstStyle/>
        <a:p>
          <a:endParaRPr lang="en-US"/>
        </a:p>
      </dgm:t>
    </dgm:pt>
    <dgm:pt modelId="{0F9881C7-15CB-4A63-8B73-8472131EE273}">
      <dgm:prSet custT="1"/>
      <dgm:spPr/>
      <dgm:t>
        <a:bodyPr/>
        <a:lstStyle/>
        <a:p>
          <a:r>
            <a:rPr lang="en-US" sz="2800" b="1" dirty="0" smtClean="0"/>
            <a:t>Cooperation &amp; </a:t>
          </a:r>
          <a:br>
            <a:rPr lang="en-US" sz="2800" b="1" dirty="0" smtClean="0"/>
          </a:br>
          <a:r>
            <a:rPr lang="en-US" sz="2800" b="1" dirty="0" smtClean="0"/>
            <a:t>Competition</a:t>
          </a:r>
          <a:endParaRPr lang="en-US" sz="2800" b="1" dirty="0"/>
        </a:p>
      </dgm:t>
    </dgm:pt>
    <dgm:pt modelId="{2755FE8B-BBA3-4D32-AC5B-0D6795EDF8ED}" type="parTrans" cxnId="{065CADA7-7438-487D-907A-6EFA696B53AA}">
      <dgm:prSet/>
      <dgm:spPr/>
      <dgm:t>
        <a:bodyPr/>
        <a:lstStyle/>
        <a:p>
          <a:endParaRPr lang="en-US"/>
        </a:p>
      </dgm:t>
    </dgm:pt>
    <dgm:pt modelId="{FA125EC5-7705-41DE-9881-BEE322FD42F4}" type="sibTrans" cxnId="{065CADA7-7438-487D-907A-6EFA696B53AA}">
      <dgm:prSet/>
      <dgm:spPr/>
      <dgm:t>
        <a:bodyPr/>
        <a:lstStyle/>
        <a:p>
          <a:endParaRPr lang="en-US"/>
        </a:p>
      </dgm:t>
    </dgm:pt>
    <dgm:pt modelId="{A03248D1-2F87-4694-B9BB-25BC1FFBDA93}">
      <dgm:prSet custT="1"/>
      <dgm:spPr/>
      <dgm:t>
        <a:bodyPr/>
        <a:lstStyle/>
        <a:p>
          <a:r>
            <a:rPr lang="en-US" sz="1200" dirty="0" smtClean="0"/>
            <a:t>Intrinsic motivation can be increased in situations where people gain satisfaction from helping others and also in cases where they are able to compare their own performance favorably to that of others.</a:t>
          </a:r>
          <a:endParaRPr lang="en-US" sz="1200" dirty="0"/>
        </a:p>
      </dgm:t>
    </dgm:pt>
    <dgm:pt modelId="{A01346A0-77F1-4622-9D80-7BA734693DA5}" type="parTrans" cxnId="{05BF8666-7295-4B72-8CB5-C960F5108B18}">
      <dgm:prSet/>
      <dgm:spPr/>
      <dgm:t>
        <a:bodyPr/>
        <a:lstStyle/>
        <a:p>
          <a:endParaRPr lang="en-US"/>
        </a:p>
      </dgm:t>
    </dgm:pt>
    <dgm:pt modelId="{ABB0C5D7-4C48-48FD-AF54-DCC5DBA003F0}" type="sibTrans" cxnId="{05BF8666-7295-4B72-8CB5-C960F5108B18}">
      <dgm:prSet/>
      <dgm:spPr/>
      <dgm:t>
        <a:bodyPr/>
        <a:lstStyle/>
        <a:p>
          <a:endParaRPr lang="en-US"/>
        </a:p>
      </dgm:t>
    </dgm:pt>
    <dgm:pt modelId="{F9BEB516-7A15-4A74-AB7C-378C1FF4E198}">
      <dgm:prSet custT="1"/>
      <dgm:spPr/>
      <dgm:t>
        <a:bodyPr/>
        <a:lstStyle/>
        <a:p>
          <a:r>
            <a:rPr lang="en-US" sz="1200" dirty="0" smtClean="0"/>
            <a:t>People enjoy having their accomplishment recognized by others, which can increase internal motivation.</a:t>
          </a:r>
          <a:endParaRPr lang="en-US" sz="1200" dirty="0"/>
        </a:p>
      </dgm:t>
    </dgm:pt>
    <dgm:pt modelId="{0A610990-D50B-4523-B96D-0992200D8518}" type="parTrans" cxnId="{85E63FBC-F285-45CA-A861-BB2A4C72B03C}">
      <dgm:prSet/>
      <dgm:spPr/>
      <dgm:t>
        <a:bodyPr/>
        <a:lstStyle/>
        <a:p>
          <a:endParaRPr lang="en-US"/>
        </a:p>
      </dgm:t>
    </dgm:pt>
    <dgm:pt modelId="{B7C4B68F-F4E5-418F-8C79-18AE684592CF}" type="sibTrans" cxnId="{85E63FBC-F285-45CA-A861-BB2A4C72B03C}">
      <dgm:prSet/>
      <dgm:spPr/>
      <dgm:t>
        <a:bodyPr/>
        <a:lstStyle/>
        <a:p>
          <a:endParaRPr lang="en-US"/>
        </a:p>
      </dgm:t>
    </dgm:pt>
    <dgm:pt modelId="{6A4778D6-E925-450A-8683-EC4E29C050FC}" type="pres">
      <dgm:prSet presAssocID="{D5CA338B-1B56-478C-9920-9A9B4B0586CF}" presName="Name0" presStyleCnt="0">
        <dgm:presLayoutVars>
          <dgm:dir/>
          <dgm:animLvl val="lvl"/>
          <dgm:resizeHandles val="exact"/>
        </dgm:presLayoutVars>
      </dgm:prSet>
      <dgm:spPr/>
      <dgm:t>
        <a:bodyPr/>
        <a:lstStyle/>
        <a:p>
          <a:endParaRPr lang="en-US"/>
        </a:p>
      </dgm:t>
    </dgm:pt>
    <dgm:pt modelId="{DEFF4904-EFC1-415F-BAE2-3A36B7C1446D}" type="pres">
      <dgm:prSet presAssocID="{BF04F11D-FA74-499B-BBBA-17A054E20B7D}" presName="linNode" presStyleCnt="0"/>
      <dgm:spPr/>
    </dgm:pt>
    <dgm:pt modelId="{2A2F3543-C35D-4A95-B5CF-070C95BA2C98}" type="pres">
      <dgm:prSet presAssocID="{BF04F11D-FA74-499B-BBBA-17A054E20B7D}" presName="parentText" presStyleLbl="node1" presStyleIdx="0" presStyleCnt="5" custLinFactNeighborY="-229">
        <dgm:presLayoutVars>
          <dgm:chMax val="1"/>
          <dgm:bulletEnabled val="1"/>
        </dgm:presLayoutVars>
      </dgm:prSet>
      <dgm:spPr/>
      <dgm:t>
        <a:bodyPr/>
        <a:lstStyle/>
        <a:p>
          <a:endParaRPr lang="en-US"/>
        </a:p>
      </dgm:t>
    </dgm:pt>
    <dgm:pt modelId="{EDE259AB-9354-4B43-A046-9E9A5AE659B2}" type="pres">
      <dgm:prSet presAssocID="{BF04F11D-FA74-499B-BBBA-17A054E20B7D}" presName="descendantText" presStyleLbl="alignAccFollowNode1" presStyleIdx="0" presStyleCnt="5" custLinFactNeighborX="309" custLinFactNeighborY="-2359">
        <dgm:presLayoutVars>
          <dgm:bulletEnabled val="1"/>
        </dgm:presLayoutVars>
      </dgm:prSet>
      <dgm:spPr/>
      <dgm:t>
        <a:bodyPr/>
        <a:lstStyle/>
        <a:p>
          <a:endParaRPr lang="en-US"/>
        </a:p>
      </dgm:t>
    </dgm:pt>
    <dgm:pt modelId="{0C0C9F39-AF3A-4BE8-8EE3-C1BB2D0C98D1}" type="pres">
      <dgm:prSet presAssocID="{A9CB05DF-D6CA-4F22-BC2D-1EAAA111EB19}" presName="sp" presStyleCnt="0"/>
      <dgm:spPr/>
    </dgm:pt>
    <dgm:pt modelId="{209C770B-58C7-4F77-ACEF-530446EC5B2B}" type="pres">
      <dgm:prSet presAssocID="{12B427D7-100A-49E8-9A37-33753FF8AA77}" presName="linNode" presStyleCnt="0"/>
      <dgm:spPr/>
    </dgm:pt>
    <dgm:pt modelId="{8E6CCBB3-BD40-4268-B958-406516C8E5D1}" type="pres">
      <dgm:prSet presAssocID="{12B427D7-100A-49E8-9A37-33753FF8AA77}" presName="parentText" presStyleLbl="node1" presStyleIdx="1" presStyleCnt="5">
        <dgm:presLayoutVars>
          <dgm:chMax val="1"/>
          <dgm:bulletEnabled val="1"/>
        </dgm:presLayoutVars>
      </dgm:prSet>
      <dgm:spPr/>
      <dgm:t>
        <a:bodyPr/>
        <a:lstStyle/>
        <a:p>
          <a:endParaRPr lang="en-US"/>
        </a:p>
      </dgm:t>
    </dgm:pt>
    <dgm:pt modelId="{B9494F83-F797-40BB-B4C1-3D0958528114}" type="pres">
      <dgm:prSet presAssocID="{12B427D7-100A-49E8-9A37-33753FF8AA77}" presName="descendantText" presStyleLbl="alignAccFollowNode1" presStyleIdx="1" presStyleCnt="5">
        <dgm:presLayoutVars>
          <dgm:bulletEnabled val="1"/>
        </dgm:presLayoutVars>
      </dgm:prSet>
      <dgm:spPr/>
      <dgm:t>
        <a:bodyPr/>
        <a:lstStyle/>
        <a:p>
          <a:endParaRPr lang="en-US"/>
        </a:p>
      </dgm:t>
    </dgm:pt>
    <dgm:pt modelId="{6AFAA403-962B-40BB-8D43-9DBE1643CFD4}" type="pres">
      <dgm:prSet presAssocID="{877C0BB7-906B-422F-820E-70CF668C3761}" presName="sp" presStyleCnt="0"/>
      <dgm:spPr/>
    </dgm:pt>
    <dgm:pt modelId="{91A35B7E-CEA2-4372-BEED-78EBFE5A95D6}" type="pres">
      <dgm:prSet presAssocID="{04538AC6-D43B-4B36-A466-7F43BCDBD065}" presName="linNode" presStyleCnt="0"/>
      <dgm:spPr/>
    </dgm:pt>
    <dgm:pt modelId="{A08297EB-9595-449C-9816-CCD2F7828D56}" type="pres">
      <dgm:prSet presAssocID="{04538AC6-D43B-4B36-A466-7F43BCDBD065}" presName="parentText" presStyleLbl="node1" presStyleIdx="2" presStyleCnt="5">
        <dgm:presLayoutVars>
          <dgm:chMax val="1"/>
          <dgm:bulletEnabled val="1"/>
        </dgm:presLayoutVars>
      </dgm:prSet>
      <dgm:spPr/>
      <dgm:t>
        <a:bodyPr/>
        <a:lstStyle/>
        <a:p>
          <a:endParaRPr lang="en-US"/>
        </a:p>
      </dgm:t>
    </dgm:pt>
    <dgm:pt modelId="{A0C641BA-F6A9-4126-B3B5-5F9BB2730F1B}" type="pres">
      <dgm:prSet presAssocID="{04538AC6-D43B-4B36-A466-7F43BCDBD065}" presName="descendantText" presStyleLbl="alignAccFollowNode1" presStyleIdx="2" presStyleCnt="5">
        <dgm:presLayoutVars>
          <dgm:bulletEnabled val="1"/>
        </dgm:presLayoutVars>
      </dgm:prSet>
      <dgm:spPr/>
      <dgm:t>
        <a:bodyPr/>
        <a:lstStyle/>
        <a:p>
          <a:endParaRPr lang="en-US"/>
        </a:p>
      </dgm:t>
    </dgm:pt>
    <dgm:pt modelId="{111DCF34-C7B5-4BB4-8138-A1D77A68E38A}" type="pres">
      <dgm:prSet presAssocID="{41A60190-C54C-4EEF-8F72-F62020A5264A}" presName="sp" presStyleCnt="0"/>
      <dgm:spPr/>
    </dgm:pt>
    <dgm:pt modelId="{A44F6E79-C64E-4CBC-998F-75D98F9A6B22}" type="pres">
      <dgm:prSet presAssocID="{0F9881C7-15CB-4A63-8B73-8472131EE273}" presName="linNode" presStyleCnt="0"/>
      <dgm:spPr/>
    </dgm:pt>
    <dgm:pt modelId="{D7230052-CCA1-4289-84E3-F47BD0177435}" type="pres">
      <dgm:prSet presAssocID="{0F9881C7-15CB-4A63-8B73-8472131EE273}" presName="parentText" presStyleLbl="node1" presStyleIdx="3" presStyleCnt="5">
        <dgm:presLayoutVars>
          <dgm:chMax val="1"/>
          <dgm:bulletEnabled val="1"/>
        </dgm:presLayoutVars>
      </dgm:prSet>
      <dgm:spPr/>
      <dgm:t>
        <a:bodyPr/>
        <a:lstStyle/>
        <a:p>
          <a:endParaRPr lang="en-US"/>
        </a:p>
      </dgm:t>
    </dgm:pt>
    <dgm:pt modelId="{47C5AAA1-FCA0-4CBB-82EB-FC8D21985553}" type="pres">
      <dgm:prSet presAssocID="{0F9881C7-15CB-4A63-8B73-8472131EE273}" presName="descendantText" presStyleLbl="alignAccFollowNode1" presStyleIdx="3" presStyleCnt="5">
        <dgm:presLayoutVars>
          <dgm:bulletEnabled val="1"/>
        </dgm:presLayoutVars>
      </dgm:prSet>
      <dgm:spPr/>
      <dgm:t>
        <a:bodyPr/>
        <a:lstStyle/>
        <a:p>
          <a:endParaRPr lang="en-US"/>
        </a:p>
      </dgm:t>
    </dgm:pt>
    <dgm:pt modelId="{F3764DC4-0DD5-474B-9AD2-9C6852D94FB1}" type="pres">
      <dgm:prSet presAssocID="{FA125EC5-7705-41DE-9881-BEE322FD42F4}" presName="sp" presStyleCnt="0"/>
      <dgm:spPr/>
    </dgm:pt>
    <dgm:pt modelId="{4101FA64-2BEB-4B48-9846-B7DE4FC3637A}" type="pres">
      <dgm:prSet presAssocID="{25BF26B6-A3E0-474A-8ACC-BD27CF7F736E}" presName="linNode" presStyleCnt="0"/>
      <dgm:spPr/>
    </dgm:pt>
    <dgm:pt modelId="{AC3C0CEC-887E-43CC-9F07-8B7BF2564191}" type="pres">
      <dgm:prSet presAssocID="{25BF26B6-A3E0-474A-8ACC-BD27CF7F736E}" presName="parentText" presStyleLbl="node1" presStyleIdx="4" presStyleCnt="5">
        <dgm:presLayoutVars>
          <dgm:chMax val="1"/>
          <dgm:bulletEnabled val="1"/>
        </dgm:presLayoutVars>
      </dgm:prSet>
      <dgm:spPr/>
      <dgm:t>
        <a:bodyPr/>
        <a:lstStyle/>
        <a:p>
          <a:endParaRPr lang="en-US"/>
        </a:p>
      </dgm:t>
    </dgm:pt>
    <dgm:pt modelId="{3B710589-0519-4A42-8DAC-AC66E19E6B8F}" type="pres">
      <dgm:prSet presAssocID="{25BF26B6-A3E0-474A-8ACC-BD27CF7F736E}" presName="descendantText" presStyleLbl="alignAccFollowNode1" presStyleIdx="4" presStyleCnt="5">
        <dgm:presLayoutVars>
          <dgm:bulletEnabled val="1"/>
        </dgm:presLayoutVars>
      </dgm:prSet>
      <dgm:spPr/>
      <dgm:t>
        <a:bodyPr/>
        <a:lstStyle/>
        <a:p>
          <a:endParaRPr lang="en-US"/>
        </a:p>
      </dgm:t>
    </dgm:pt>
  </dgm:ptLst>
  <dgm:cxnLst>
    <dgm:cxn modelId="{89BAA278-AE93-42E4-892A-4CBB852AB2D4}" srcId="{D5CA338B-1B56-478C-9920-9A9B4B0586CF}" destId="{25BF26B6-A3E0-474A-8ACC-BD27CF7F736E}" srcOrd="4" destOrd="0" parTransId="{2458480F-EBD0-43A7-8B44-1B9531718508}" sibTransId="{F1F32B59-9CD1-4E31-A894-FB5F9767674F}"/>
    <dgm:cxn modelId="{1108D99A-C869-41BD-9985-F50F983F759F}" srcId="{BF04F11D-FA74-499B-BBBA-17A054E20B7D}" destId="{1F45D40A-EE6B-4B47-8325-2E1C8F5FFE29}" srcOrd="0" destOrd="0" parTransId="{E4EE8A7B-5B01-4F2D-8C91-7E12F5687188}" sibTransId="{58559854-0E38-442B-AC49-3F05AA145111}"/>
    <dgm:cxn modelId="{D0A6DCC5-00D3-4C9A-B7DA-E2F34BA66EC2}" srcId="{D5CA338B-1B56-478C-9920-9A9B4B0586CF}" destId="{12B427D7-100A-49E8-9A37-33753FF8AA77}" srcOrd="1" destOrd="0" parTransId="{45401F7A-EB08-4C24-8059-D1CCD86169F5}" sibTransId="{877C0BB7-906B-422F-820E-70CF668C3761}"/>
    <dgm:cxn modelId="{84F0983C-DA39-4947-A0A4-BAE5351B12BB}" type="presOf" srcId="{04538AC6-D43B-4B36-A466-7F43BCDBD065}" destId="{A08297EB-9595-449C-9816-CCD2F7828D56}" srcOrd="0" destOrd="0" presId="urn:microsoft.com/office/officeart/2005/8/layout/vList5"/>
    <dgm:cxn modelId="{85E63FBC-F285-45CA-A861-BB2A4C72B03C}" srcId="{25BF26B6-A3E0-474A-8ACC-BD27CF7F736E}" destId="{F9BEB516-7A15-4A74-AB7C-378C1FF4E198}" srcOrd="0" destOrd="0" parTransId="{0A610990-D50B-4523-B96D-0992200D8518}" sibTransId="{B7C4B68F-F4E5-418F-8C79-18AE684592CF}"/>
    <dgm:cxn modelId="{11C36A8B-30E4-4811-B80A-0D33DE19DCF5}" srcId="{12B427D7-100A-49E8-9A37-33753FF8AA77}" destId="{DA9D69DB-5A89-498A-868E-D65F1EB3A042}" srcOrd="0" destOrd="0" parTransId="{1D5F214F-3565-4E6B-8AA0-4C21394A11D5}" sibTransId="{E4664283-A0DF-447B-A4CA-8389FD90C35B}"/>
    <dgm:cxn modelId="{065CADA7-7438-487D-907A-6EFA696B53AA}" srcId="{D5CA338B-1B56-478C-9920-9A9B4B0586CF}" destId="{0F9881C7-15CB-4A63-8B73-8472131EE273}" srcOrd="3" destOrd="0" parTransId="{2755FE8B-BBA3-4D32-AC5B-0D6795EDF8ED}" sibTransId="{FA125EC5-7705-41DE-9881-BEE322FD42F4}"/>
    <dgm:cxn modelId="{53E2CD66-7B9F-4D41-83DB-3CE37A907AC2}" type="presOf" srcId="{12B427D7-100A-49E8-9A37-33753FF8AA77}" destId="{8E6CCBB3-BD40-4268-B958-406516C8E5D1}" srcOrd="0" destOrd="0" presId="urn:microsoft.com/office/officeart/2005/8/layout/vList5"/>
    <dgm:cxn modelId="{7A34DABF-4935-4500-9A56-09ABE2DA6CD5}" type="presOf" srcId="{A03248D1-2F87-4694-B9BB-25BC1FFBDA93}" destId="{47C5AAA1-FCA0-4CBB-82EB-FC8D21985553}" srcOrd="0" destOrd="0" presId="urn:microsoft.com/office/officeart/2005/8/layout/vList5"/>
    <dgm:cxn modelId="{237E091E-D57D-4B91-8F83-7BCF2D0C2D16}" srcId="{04538AC6-D43B-4B36-A466-7F43BCDBD065}" destId="{A377FC36-9B30-4979-85D8-49786C67589F}" srcOrd="0" destOrd="0" parTransId="{536A85C9-174C-417C-9613-FE339F3FAE4F}" sibTransId="{6B7E121F-8C53-40A2-B534-DCC6D53E9D19}"/>
    <dgm:cxn modelId="{7BFFE7E8-57F1-429E-9711-367A22965EA7}" type="presOf" srcId="{F9BEB516-7A15-4A74-AB7C-378C1FF4E198}" destId="{3B710589-0519-4A42-8DAC-AC66E19E6B8F}" srcOrd="0" destOrd="0" presId="urn:microsoft.com/office/officeart/2005/8/layout/vList5"/>
    <dgm:cxn modelId="{F0042698-94B2-44ED-89EA-ACAECD7257B7}" srcId="{D5CA338B-1B56-478C-9920-9A9B4B0586CF}" destId="{BF04F11D-FA74-499B-BBBA-17A054E20B7D}" srcOrd="0" destOrd="0" parTransId="{8E0F1AAC-DDD5-4B67-B186-7F55BE631DF5}" sibTransId="{A9CB05DF-D6CA-4F22-BC2D-1EAAA111EB19}"/>
    <dgm:cxn modelId="{6C3FD41E-9700-42F2-A9EA-852692DABF60}" type="presOf" srcId="{25BF26B6-A3E0-474A-8ACC-BD27CF7F736E}" destId="{AC3C0CEC-887E-43CC-9F07-8B7BF2564191}" srcOrd="0" destOrd="0" presId="urn:microsoft.com/office/officeart/2005/8/layout/vList5"/>
    <dgm:cxn modelId="{E6F88DAB-409B-4A3E-A9FE-9B1D5E208412}" srcId="{D5CA338B-1B56-478C-9920-9A9B4B0586CF}" destId="{04538AC6-D43B-4B36-A466-7F43BCDBD065}" srcOrd="2" destOrd="0" parTransId="{C2BEA882-6A14-4413-B6C8-6FF5A0A0CF90}" sibTransId="{41A60190-C54C-4EEF-8F72-F62020A5264A}"/>
    <dgm:cxn modelId="{9561905B-23E7-4585-9765-1CF0E8C6BBD6}" type="presOf" srcId="{1F45D40A-EE6B-4B47-8325-2E1C8F5FFE29}" destId="{EDE259AB-9354-4B43-A046-9E9A5AE659B2}" srcOrd="0" destOrd="0" presId="urn:microsoft.com/office/officeart/2005/8/layout/vList5"/>
    <dgm:cxn modelId="{CF9D365E-434F-47A7-885D-FB34097C6221}" type="presOf" srcId="{0F9881C7-15CB-4A63-8B73-8472131EE273}" destId="{D7230052-CCA1-4289-84E3-F47BD0177435}" srcOrd="0" destOrd="0" presId="urn:microsoft.com/office/officeart/2005/8/layout/vList5"/>
    <dgm:cxn modelId="{2B1212AD-0348-4190-A92F-027BB245D471}" type="presOf" srcId="{DA9D69DB-5A89-498A-868E-D65F1EB3A042}" destId="{B9494F83-F797-40BB-B4C1-3D0958528114}" srcOrd="0" destOrd="0" presId="urn:microsoft.com/office/officeart/2005/8/layout/vList5"/>
    <dgm:cxn modelId="{CBA5C162-FFB4-4105-8B38-4ADFF5425581}" type="presOf" srcId="{D5CA338B-1B56-478C-9920-9A9B4B0586CF}" destId="{6A4778D6-E925-450A-8683-EC4E29C050FC}" srcOrd="0" destOrd="0" presId="urn:microsoft.com/office/officeart/2005/8/layout/vList5"/>
    <dgm:cxn modelId="{35170F39-65E9-44C0-826F-25C34DC9BFF0}" type="presOf" srcId="{A377FC36-9B30-4979-85D8-49786C67589F}" destId="{A0C641BA-F6A9-4126-B3B5-5F9BB2730F1B}" srcOrd="0" destOrd="0" presId="urn:microsoft.com/office/officeart/2005/8/layout/vList5"/>
    <dgm:cxn modelId="{E59CB10C-DAE3-4A47-8D21-0920B72EDE2E}" type="presOf" srcId="{BF04F11D-FA74-499B-BBBA-17A054E20B7D}" destId="{2A2F3543-C35D-4A95-B5CF-070C95BA2C98}" srcOrd="0" destOrd="0" presId="urn:microsoft.com/office/officeart/2005/8/layout/vList5"/>
    <dgm:cxn modelId="{05BF8666-7295-4B72-8CB5-C960F5108B18}" srcId="{0F9881C7-15CB-4A63-8B73-8472131EE273}" destId="{A03248D1-2F87-4694-B9BB-25BC1FFBDA93}" srcOrd="0" destOrd="0" parTransId="{A01346A0-77F1-4622-9D80-7BA734693DA5}" sibTransId="{ABB0C5D7-4C48-48FD-AF54-DCC5DBA003F0}"/>
    <dgm:cxn modelId="{1D972A2F-DC2A-46FD-A624-8248DD9BBBF1}" type="presParOf" srcId="{6A4778D6-E925-450A-8683-EC4E29C050FC}" destId="{DEFF4904-EFC1-415F-BAE2-3A36B7C1446D}" srcOrd="0" destOrd="0" presId="urn:microsoft.com/office/officeart/2005/8/layout/vList5"/>
    <dgm:cxn modelId="{4F062B78-C527-4B29-A4E8-5B13AC99D8BE}" type="presParOf" srcId="{DEFF4904-EFC1-415F-BAE2-3A36B7C1446D}" destId="{2A2F3543-C35D-4A95-B5CF-070C95BA2C98}" srcOrd="0" destOrd="0" presId="urn:microsoft.com/office/officeart/2005/8/layout/vList5"/>
    <dgm:cxn modelId="{B134BFB5-653F-4C1F-84C7-E3A563193EEF}" type="presParOf" srcId="{DEFF4904-EFC1-415F-BAE2-3A36B7C1446D}" destId="{EDE259AB-9354-4B43-A046-9E9A5AE659B2}" srcOrd="1" destOrd="0" presId="urn:microsoft.com/office/officeart/2005/8/layout/vList5"/>
    <dgm:cxn modelId="{9360BC07-2275-442B-AC4A-A952B0DE872D}" type="presParOf" srcId="{6A4778D6-E925-450A-8683-EC4E29C050FC}" destId="{0C0C9F39-AF3A-4BE8-8EE3-C1BB2D0C98D1}" srcOrd="1" destOrd="0" presId="urn:microsoft.com/office/officeart/2005/8/layout/vList5"/>
    <dgm:cxn modelId="{BE7D796D-B15E-4803-9942-EDD09FFC3094}" type="presParOf" srcId="{6A4778D6-E925-450A-8683-EC4E29C050FC}" destId="{209C770B-58C7-4F77-ACEF-530446EC5B2B}" srcOrd="2" destOrd="0" presId="urn:microsoft.com/office/officeart/2005/8/layout/vList5"/>
    <dgm:cxn modelId="{B8056287-2842-4CA7-BC48-AB4850721FF9}" type="presParOf" srcId="{209C770B-58C7-4F77-ACEF-530446EC5B2B}" destId="{8E6CCBB3-BD40-4268-B958-406516C8E5D1}" srcOrd="0" destOrd="0" presId="urn:microsoft.com/office/officeart/2005/8/layout/vList5"/>
    <dgm:cxn modelId="{728D0544-1451-48C4-8F4F-CCDD8A3A7AFC}" type="presParOf" srcId="{209C770B-58C7-4F77-ACEF-530446EC5B2B}" destId="{B9494F83-F797-40BB-B4C1-3D0958528114}" srcOrd="1" destOrd="0" presId="urn:microsoft.com/office/officeart/2005/8/layout/vList5"/>
    <dgm:cxn modelId="{7E89EAD7-3CFC-4375-8328-CD584229040F}" type="presParOf" srcId="{6A4778D6-E925-450A-8683-EC4E29C050FC}" destId="{6AFAA403-962B-40BB-8D43-9DBE1643CFD4}" srcOrd="3" destOrd="0" presId="urn:microsoft.com/office/officeart/2005/8/layout/vList5"/>
    <dgm:cxn modelId="{DE57C283-A8D2-4E8F-8906-0F22A3E4CAF5}" type="presParOf" srcId="{6A4778D6-E925-450A-8683-EC4E29C050FC}" destId="{91A35B7E-CEA2-4372-BEED-78EBFE5A95D6}" srcOrd="4" destOrd="0" presId="urn:microsoft.com/office/officeart/2005/8/layout/vList5"/>
    <dgm:cxn modelId="{21C65151-24A2-419D-B93E-483C2015CB5C}" type="presParOf" srcId="{91A35B7E-CEA2-4372-BEED-78EBFE5A95D6}" destId="{A08297EB-9595-449C-9816-CCD2F7828D56}" srcOrd="0" destOrd="0" presId="urn:microsoft.com/office/officeart/2005/8/layout/vList5"/>
    <dgm:cxn modelId="{F707A631-B97C-46CB-9285-14B75C96E130}" type="presParOf" srcId="{91A35B7E-CEA2-4372-BEED-78EBFE5A95D6}" destId="{A0C641BA-F6A9-4126-B3B5-5F9BB2730F1B}" srcOrd="1" destOrd="0" presId="urn:microsoft.com/office/officeart/2005/8/layout/vList5"/>
    <dgm:cxn modelId="{041A1168-5836-483D-B6EA-8E88BDCB50AC}" type="presParOf" srcId="{6A4778D6-E925-450A-8683-EC4E29C050FC}" destId="{111DCF34-C7B5-4BB4-8138-A1D77A68E38A}" srcOrd="5" destOrd="0" presId="urn:microsoft.com/office/officeart/2005/8/layout/vList5"/>
    <dgm:cxn modelId="{0501147F-A6DE-4F99-9510-0A8DB98B4968}" type="presParOf" srcId="{6A4778D6-E925-450A-8683-EC4E29C050FC}" destId="{A44F6E79-C64E-4CBC-998F-75D98F9A6B22}" srcOrd="6" destOrd="0" presId="urn:microsoft.com/office/officeart/2005/8/layout/vList5"/>
    <dgm:cxn modelId="{E789240D-7D70-4673-98C1-1B90B2E9E80D}" type="presParOf" srcId="{A44F6E79-C64E-4CBC-998F-75D98F9A6B22}" destId="{D7230052-CCA1-4289-84E3-F47BD0177435}" srcOrd="0" destOrd="0" presId="urn:microsoft.com/office/officeart/2005/8/layout/vList5"/>
    <dgm:cxn modelId="{1F8B2E0E-245C-40ED-8162-8A04A30D8C75}" type="presParOf" srcId="{A44F6E79-C64E-4CBC-998F-75D98F9A6B22}" destId="{47C5AAA1-FCA0-4CBB-82EB-FC8D21985553}" srcOrd="1" destOrd="0" presId="urn:microsoft.com/office/officeart/2005/8/layout/vList5"/>
    <dgm:cxn modelId="{6BCE1B9B-1491-4C52-866F-14834C46FAF9}" type="presParOf" srcId="{6A4778D6-E925-450A-8683-EC4E29C050FC}" destId="{F3764DC4-0DD5-474B-9AD2-9C6852D94FB1}" srcOrd="7" destOrd="0" presId="urn:microsoft.com/office/officeart/2005/8/layout/vList5"/>
    <dgm:cxn modelId="{0EE9DD7F-C978-45A7-AE3F-C9707E1DD411}" type="presParOf" srcId="{6A4778D6-E925-450A-8683-EC4E29C050FC}" destId="{4101FA64-2BEB-4B48-9846-B7DE4FC3637A}" srcOrd="8" destOrd="0" presId="urn:microsoft.com/office/officeart/2005/8/layout/vList5"/>
    <dgm:cxn modelId="{412C745E-2743-4744-9515-468A1BDFA04B}" type="presParOf" srcId="{4101FA64-2BEB-4B48-9846-B7DE4FC3637A}" destId="{AC3C0CEC-887E-43CC-9F07-8B7BF2564191}" srcOrd="0" destOrd="0" presId="urn:microsoft.com/office/officeart/2005/8/layout/vList5"/>
    <dgm:cxn modelId="{EF1FB36B-E9AC-461D-8F07-5B6790B579C0}" type="presParOf" srcId="{4101FA64-2BEB-4B48-9846-B7DE4FC3637A}" destId="{3B710589-0519-4A42-8DAC-AC66E19E6B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B5F41-1E7E-4EEC-93BA-11BF52F7F2A8}">
      <dsp:nvSpPr>
        <dsp:cNvPr id="0" name=""/>
        <dsp:cNvSpPr/>
      </dsp:nvSpPr>
      <dsp:spPr>
        <a:xfrm>
          <a:off x="3474876" y="-54388"/>
          <a:ext cx="1279847" cy="8319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1. Strategic Plan Leads the Way</a:t>
          </a:r>
          <a:endParaRPr lang="en-US" sz="1400" kern="1200" dirty="0"/>
        </a:p>
      </dsp:txBody>
      <dsp:txXfrm>
        <a:off x="3515486" y="-13778"/>
        <a:ext cx="1198627" cy="750680"/>
      </dsp:txXfrm>
    </dsp:sp>
    <dsp:sp modelId="{1E868D90-7C96-4487-A9A4-4AF9056165A5}">
      <dsp:nvSpPr>
        <dsp:cNvPr id="0" name=""/>
        <dsp:cNvSpPr/>
      </dsp:nvSpPr>
      <dsp:spPr>
        <a:xfrm>
          <a:off x="2154763" y="361561"/>
          <a:ext cx="3920072" cy="3920072"/>
        </a:xfrm>
        <a:custGeom>
          <a:avLst/>
          <a:gdLst/>
          <a:ahLst/>
          <a:cxnLst/>
          <a:rect l="0" t="0" r="0" b="0"/>
          <a:pathLst>
            <a:path>
              <a:moveTo>
                <a:pt x="2760980" y="171117"/>
              </a:moveTo>
              <a:arcTo wR="1960036" hR="1960036" stAng="17647156" swAng="924097"/>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3AA3E841-C9C7-427E-8A73-1AAAC19C346C}">
      <dsp:nvSpPr>
        <dsp:cNvPr id="0" name=""/>
        <dsp:cNvSpPr/>
      </dsp:nvSpPr>
      <dsp:spPr>
        <a:xfrm>
          <a:off x="5172317" y="925629"/>
          <a:ext cx="1279847" cy="8319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 Know What Talent You Need</a:t>
          </a:r>
          <a:endParaRPr lang="en-US" sz="1400" kern="1200" dirty="0"/>
        </a:p>
      </dsp:txBody>
      <dsp:txXfrm>
        <a:off x="5212927" y="966239"/>
        <a:ext cx="1198627" cy="750680"/>
      </dsp:txXfrm>
    </dsp:sp>
    <dsp:sp modelId="{BF3BBE45-1A36-4B4F-AA71-564F7A54014F}">
      <dsp:nvSpPr>
        <dsp:cNvPr id="0" name=""/>
        <dsp:cNvSpPr/>
      </dsp:nvSpPr>
      <dsp:spPr>
        <a:xfrm>
          <a:off x="2154763" y="361561"/>
          <a:ext cx="3920072" cy="3920072"/>
        </a:xfrm>
        <a:custGeom>
          <a:avLst/>
          <a:gdLst/>
          <a:ahLst/>
          <a:cxnLst/>
          <a:rect l="0" t="0" r="0" b="0"/>
          <a:pathLst>
            <a:path>
              <a:moveTo>
                <a:pt x="3889519" y="1615306"/>
              </a:moveTo>
              <a:arcTo wR="1960036" hR="1960036" stAng="20992211" swAng="1215579"/>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8E48000A-3C3F-4014-A791-37DF326E5BEB}">
      <dsp:nvSpPr>
        <dsp:cNvPr id="0" name=""/>
        <dsp:cNvSpPr/>
      </dsp:nvSpPr>
      <dsp:spPr>
        <a:xfrm>
          <a:off x="5172317" y="2885666"/>
          <a:ext cx="1279847" cy="8319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3. Know What Talent You Have</a:t>
          </a:r>
          <a:endParaRPr lang="en-US" sz="1400" kern="1200" dirty="0"/>
        </a:p>
      </dsp:txBody>
      <dsp:txXfrm>
        <a:off x="5212927" y="2926276"/>
        <a:ext cx="1198627" cy="750680"/>
      </dsp:txXfrm>
    </dsp:sp>
    <dsp:sp modelId="{A5E5CC96-C745-45EE-B01D-4AADB241FD1F}">
      <dsp:nvSpPr>
        <dsp:cNvPr id="0" name=""/>
        <dsp:cNvSpPr/>
      </dsp:nvSpPr>
      <dsp:spPr>
        <a:xfrm>
          <a:off x="2154763" y="361561"/>
          <a:ext cx="3920072" cy="3920072"/>
        </a:xfrm>
        <a:custGeom>
          <a:avLst/>
          <a:gdLst/>
          <a:ahLst/>
          <a:cxnLst/>
          <a:rect l="0" t="0" r="0" b="0"/>
          <a:pathLst>
            <a:path>
              <a:moveTo>
                <a:pt x="3207323" y="3471994"/>
              </a:moveTo>
              <a:arcTo wR="1960036" hR="1960036" stAng="3028748" swAng="924097"/>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C95CE2F5-1E5E-474B-B9B4-C691A9E3783C}">
      <dsp:nvSpPr>
        <dsp:cNvPr id="0" name=""/>
        <dsp:cNvSpPr/>
      </dsp:nvSpPr>
      <dsp:spPr>
        <a:xfrm>
          <a:off x="3474876" y="3754317"/>
          <a:ext cx="1279847" cy="1054633"/>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4. Do The Work – Succession &amp; Development Strategies</a:t>
          </a:r>
          <a:endParaRPr lang="en-US" sz="1400" kern="1200" dirty="0"/>
        </a:p>
      </dsp:txBody>
      <dsp:txXfrm>
        <a:off x="3526359" y="3805800"/>
        <a:ext cx="1176881" cy="951667"/>
      </dsp:txXfrm>
    </dsp:sp>
    <dsp:sp modelId="{E44B9B95-13FF-47CD-B00E-6BE714AFE5C6}">
      <dsp:nvSpPr>
        <dsp:cNvPr id="0" name=""/>
        <dsp:cNvSpPr/>
      </dsp:nvSpPr>
      <dsp:spPr>
        <a:xfrm>
          <a:off x="2154763" y="361561"/>
          <a:ext cx="3920072" cy="3920072"/>
        </a:xfrm>
        <a:custGeom>
          <a:avLst/>
          <a:gdLst/>
          <a:ahLst/>
          <a:cxnLst/>
          <a:rect l="0" t="0" r="0" b="0"/>
          <a:pathLst>
            <a:path>
              <a:moveTo>
                <a:pt x="1159092" y="3748955"/>
              </a:moveTo>
              <a:arcTo wR="1960036" hR="1960036" stAng="6847156" swAng="924097"/>
            </a:path>
          </a:pathLst>
        </a:custGeom>
        <a:noFill/>
        <a:ln w="127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8EC0F4E0-C808-4B8E-AD71-3BBA0B3A3BF0}">
      <dsp:nvSpPr>
        <dsp:cNvPr id="0" name=""/>
        <dsp:cNvSpPr/>
      </dsp:nvSpPr>
      <dsp:spPr>
        <a:xfrm>
          <a:off x="1777434" y="2885666"/>
          <a:ext cx="1279847" cy="8319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5. Recruit To Fill The Talent Gaps</a:t>
          </a:r>
          <a:endParaRPr lang="en-US" sz="1400" kern="1200" dirty="0"/>
        </a:p>
      </dsp:txBody>
      <dsp:txXfrm>
        <a:off x="1818044" y="2926276"/>
        <a:ext cx="1198627" cy="750680"/>
      </dsp:txXfrm>
    </dsp:sp>
    <dsp:sp modelId="{D902D42E-2CED-43AA-9614-D31E524A4FA2}">
      <dsp:nvSpPr>
        <dsp:cNvPr id="0" name=""/>
        <dsp:cNvSpPr/>
      </dsp:nvSpPr>
      <dsp:spPr>
        <a:xfrm>
          <a:off x="2154763" y="361561"/>
          <a:ext cx="3920072" cy="3920072"/>
        </a:xfrm>
        <a:custGeom>
          <a:avLst/>
          <a:gdLst/>
          <a:ahLst/>
          <a:cxnLst/>
          <a:rect l="0" t="0" r="0" b="0"/>
          <a:pathLst>
            <a:path>
              <a:moveTo>
                <a:pt x="30553" y="2304765"/>
              </a:moveTo>
              <a:arcTo wR="1960036" hR="1960036" stAng="10192211" swAng="1215579"/>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C2DBBCF1-29D0-4485-85B3-E50178902E5E}">
      <dsp:nvSpPr>
        <dsp:cNvPr id="0" name=""/>
        <dsp:cNvSpPr/>
      </dsp:nvSpPr>
      <dsp:spPr>
        <a:xfrm>
          <a:off x="1777434" y="925629"/>
          <a:ext cx="1279847" cy="8319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6. Monitor, Evaluate, Improve</a:t>
          </a:r>
          <a:endParaRPr lang="en-US" sz="1400" kern="1200" dirty="0"/>
        </a:p>
      </dsp:txBody>
      <dsp:txXfrm>
        <a:off x="1818044" y="966239"/>
        <a:ext cx="1198627" cy="750680"/>
      </dsp:txXfrm>
    </dsp:sp>
    <dsp:sp modelId="{1789AD47-34F3-4E81-8767-A2672ECCD111}">
      <dsp:nvSpPr>
        <dsp:cNvPr id="0" name=""/>
        <dsp:cNvSpPr/>
      </dsp:nvSpPr>
      <dsp:spPr>
        <a:xfrm>
          <a:off x="2154763" y="361561"/>
          <a:ext cx="3920072" cy="3920072"/>
        </a:xfrm>
        <a:custGeom>
          <a:avLst/>
          <a:gdLst/>
          <a:ahLst/>
          <a:cxnLst/>
          <a:rect l="0" t="0" r="0" b="0"/>
          <a:pathLst>
            <a:path>
              <a:moveTo>
                <a:pt x="712749" y="448078"/>
              </a:moveTo>
              <a:arcTo wR="1960036" hR="1960036" stAng="13828748" swAng="924097"/>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D06CB-B4B0-4EC1-AF0E-C4E9A04650AA}">
      <dsp:nvSpPr>
        <dsp:cNvPr id="0" name=""/>
        <dsp:cNvSpPr/>
      </dsp:nvSpPr>
      <dsp:spPr>
        <a:xfrm>
          <a:off x="315039" y="2431"/>
          <a:ext cx="2374850" cy="14249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t>Vision</a:t>
          </a:r>
          <a:endParaRPr lang="en-US" sz="2400" b="1" i="0" kern="1200" dirty="0"/>
        </a:p>
      </dsp:txBody>
      <dsp:txXfrm>
        <a:off x="315039" y="2431"/>
        <a:ext cx="2374850" cy="1424910"/>
      </dsp:txXfrm>
    </dsp:sp>
    <dsp:sp modelId="{3189B350-2AAD-40CD-B8B5-2A055F2AE8C9}">
      <dsp:nvSpPr>
        <dsp:cNvPr id="0" name=""/>
        <dsp:cNvSpPr/>
      </dsp:nvSpPr>
      <dsp:spPr>
        <a:xfrm>
          <a:off x="2927374" y="2431"/>
          <a:ext cx="2374850" cy="14249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Voice</a:t>
          </a:r>
          <a:endParaRPr lang="en-US" sz="2400" b="1" kern="1200" dirty="0"/>
        </a:p>
      </dsp:txBody>
      <dsp:txXfrm>
        <a:off x="2927374" y="2431"/>
        <a:ext cx="2374850" cy="1424910"/>
      </dsp:txXfrm>
    </dsp:sp>
    <dsp:sp modelId="{B4CDB7D3-44B7-43CF-B9B8-BF359747B24F}">
      <dsp:nvSpPr>
        <dsp:cNvPr id="0" name=""/>
        <dsp:cNvSpPr/>
      </dsp:nvSpPr>
      <dsp:spPr>
        <a:xfrm>
          <a:off x="5539710" y="2431"/>
          <a:ext cx="2374850" cy="14249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More/Better Work</a:t>
          </a:r>
          <a:endParaRPr lang="en-US" sz="2400" b="1" kern="1200" dirty="0"/>
        </a:p>
      </dsp:txBody>
      <dsp:txXfrm>
        <a:off x="5539710" y="2431"/>
        <a:ext cx="2374850" cy="1424910"/>
      </dsp:txXfrm>
    </dsp:sp>
    <dsp:sp modelId="{FD9B38E6-BE75-44C5-B557-BC40C66AFD67}">
      <dsp:nvSpPr>
        <dsp:cNvPr id="0" name=""/>
        <dsp:cNvSpPr/>
      </dsp:nvSpPr>
      <dsp:spPr>
        <a:xfrm>
          <a:off x="315039" y="1664826"/>
          <a:ext cx="2374850" cy="14249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t>Training &amp; Development </a:t>
          </a:r>
          <a:endParaRPr lang="en-US" sz="2400" b="1" i="0" kern="1200" dirty="0"/>
        </a:p>
      </dsp:txBody>
      <dsp:txXfrm>
        <a:off x="315039" y="1664826"/>
        <a:ext cx="2374850" cy="1424910"/>
      </dsp:txXfrm>
    </dsp:sp>
    <dsp:sp modelId="{7F3FB665-E494-45D5-86DA-16898B5E55DC}">
      <dsp:nvSpPr>
        <dsp:cNvPr id="0" name=""/>
        <dsp:cNvSpPr/>
      </dsp:nvSpPr>
      <dsp:spPr>
        <a:xfrm>
          <a:off x="2927374" y="1664826"/>
          <a:ext cx="2374850" cy="142491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t>Recognition</a:t>
          </a:r>
          <a:endParaRPr lang="en-US" sz="2400" b="1" i="0" kern="1200" dirty="0"/>
        </a:p>
      </dsp:txBody>
      <dsp:txXfrm>
        <a:off x="2927374" y="1664826"/>
        <a:ext cx="2374850" cy="1424910"/>
      </dsp:txXfrm>
    </dsp:sp>
    <dsp:sp modelId="{4B83B4AC-F7E3-4BBA-94A3-3295E3F8B127}">
      <dsp:nvSpPr>
        <dsp:cNvPr id="0" name=""/>
        <dsp:cNvSpPr/>
      </dsp:nvSpPr>
      <dsp:spPr>
        <a:xfrm>
          <a:off x="5539710" y="1664826"/>
          <a:ext cx="2374850" cy="14249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t>Flexibility</a:t>
          </a:r>
          <a:endParaRPr lang="en-US" sz="2400" b="1" i="0" kern="1200" dirty="0"/>
        </a:p>
      </dsp:txBody>
      <dsp:txXfrm>
        <a:off x="5539710" y="1664826"/>
        <a:ext cx="2374850" cy="1424910"/>
      </dsp:txXfrm>
    </dsp:sp>
    <dsp:sp modelId="{CC5DAB98-D0FB-44DE-A5B9-2E1F77E37A7A}">
      <dsp:nvSpPr>
        <dsp:cNvPr id="0" name=""/>
        <dsp:cNvSpPr/>
      </dsp:nvSpPr>
      <dsp:spPr>
        <a:xfrm>
          <a:off x="2927374" y="3327221"/>
          <a:ext cx="2374850" cy="14249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t>Community at Work</a:t>
          </a:r>
          <a:endParaRPr lang="en-US" sz="2400" b="1" i="0" kern="1200" dirty="0"/>
        </a:p>
      </dsp:txBody>
      <dsp:txXfrm>
        <a:off x="2927374" y="3327221"/>
        <a:ext cx="2374850" cy="1424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259AB-9354-4B43-A046-9E9A5AE659B2}">
      <dsp:nvSpPr>
        <dsp:cNvPr id="0" name=""/>
        <dsp:cNvSpPr/>
      </dsp:nvSpPr>
      <dsp:spPr>
        <a:xfrm rot="5400000">
          <a:off x="5230713" y="-2191855"/>
          <a:ext cx="73082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People are more motivated when they pursue goals that have personal meaning, that relate to their self-esteem, when performance feedback is available, and when attaining the goal is possible but not necessarily certain.</a:t>
          </a:r>
          <a:endParaRPr lang="en-US" sz="1200" b="1" kern="1200" dirty="0">
            <a:solidFill>
              <a:schemeClr val="tx1"/>
            </a:solidFill>
            <a:latin typeface="+mn-lt"/>
          </a:endParaRPr>
        </a:p>
      </dsp:txBody>
      <dsp:txXfrm rot="-5400000">
        <a:off x="2962655" y="111879"/>
        <a:ext cx="5231268" cy="659476"/>
      </dsp:txXfrm>
    </dsp:sp>
    <dsp:sp modelId="{2A2F3543-C35D-4A95-B5CF-070C95BA2C98}">
      <dsp:nvSpPr>
        <dsp:cNvPr id="0" name=""/>
        <dsp:cNvSpPr/>
      </dsp:nvSpPr>
      <dsp:spPr>
        <a:xfrm>
          <a:off x="0" y="0"/>
          <a:ext cx="296265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Challenge</a:t>
          </a:r>
          <a:endParaRPr lang="en-US" sz="2800" b="1" kern="1200" dirty="0">
            <a:solidFill>
              <a:schemeClr val="tx1"/>
            </a:solidFill>
            <a:latin typeface="+mn-lt"/>
          </a:endParaRPr>
        </a:p>
      </dsp:txBody>
      <dsp:txXfrm>
        <a:off x="44595" y="44595"/>
        <a:ext cx="2873466" cy="824345"/>
      </dsp:txXfrm>
    </dsp:sp>
    <dsp:sp modelId="{B9494F83-F797-40BB-B4C1-3D0958528114}">
      <dsp:nvSpPr>
        <dsp:cNvPr id="0" name=""/>
        <dsp:cNvSpPr/>
      </dsp:nvSpPr>
      <dsp:spPr>
        <a:xfrm rot="5400000">
          <a:off x="5230713" y="-1215402"/>
          <a:ext cx="73082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Internal motivation is increased when something in the physical environment grabs the individual’s attention (sensory curiosity) and when something about the activity stimulates the person to want to learn more (cognitive curiosity).</a:t>
          </a:r>
          <a:endParaRPr lang="en-US" sz="1200" kern="1200" dirty="0"/>
        </a:p>
      </dsp:txBody>
      <dsp:txXfrm rot="-5400000">
        <a:off x="2962655" y="1088332"/>
        <a:ext cx="5231268" cy="659476"/>
      </dsp:txXfrm>
    </dsp:sp>
    <dsp:sp modelId="{8E6CCBB3-BD40-4268-B958-406516C8E5D1}">
      <dsp:nvSpPr>
        <dsp:cNvPr id="0" name=""/>
        <dsp:cNvSpPr/>
      </dsp:nvSpPr>
      <dsp:spPr>
        <a:xfrm>
          <a:off x="0" y="961301"/>
          <a:ext cx="296265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Curiosity</a:t>
          </a:r>
          <a:endParaRPr lang="en-US" sz="2800" b="1" kern="1200" dirty="0"/>
        </a:p>
      </dsp:txBody>
      <dsp:txXfrm>
        <a:off x="44595" y="1005896"/>
        <a:ext cx="2873466" cy="824345"/>
      </dsp:txXfrm>
    </dsp:sp>
    <dsp:sp modelId="{A0C641BA-F6A9-4126-B3B5-5F9BB2730F1B}">
      <dsp:nvSpPr>
        <dsp:cNvPr id="0" name=""/>
        <dsp:cNvSpPr/>
      </dsp:nvSpPr>
      <dsp:spPr>
        <a:xfrm rot="5400000">
          <a:off x="5230713" y="-256190"/>
          <a:ext cx="73082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People want control over themselves and their environments and want to determine what they pursue.</a:t>
          </a:r>
          <a:endParaRPr lang="en-US" sz="1200" kern="1200" dirty="0"/>
        </a:p>
      </dsp:txBody>
      <dsp:txXfrm rot="-5400000">
        <a:off x="2962655" y="2047544"/>
        <a:ext cx="5231268" cy="659476"/>
      </dsp:txXfrm>
    </dsp:sp>
    <dsp:sp modelId="{A08297EB-9595-449C-9816-CCD2F7828D56}">
      <dsp:nvSpPr>
        <dsp:cNvPr id="0" name=""/>
        <dsp:cNvSpPr/>
      </dsp:nvSpPr>
      <dsp:spPr>
        <a:xfrm>
          <a:off x="0" y="1920513"/>
          <a:ext cx="296265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Control</a:t>
          </a:r>
          <a:endParaRPr lang="en-US" sz="2800" b="1" kern="1200" dirty="0"/>
        </a:p>
      </dsp:txBody>
      <dsp:txXfrm>
        <a:off x="44595" y="1965108"/>
        <a:ext cx="2873466" cy="824345"/>
      </dsp:txXfrm>
    </dsp:sp>
    <dsp:sp modelId="{47C5AAA1-FCA0-4CBB-82EB-FC8D21985553}">
      <dsp:nvSpPr>
        <dsp:cNvPr id="0" name=""/>
        <dsp:cNvSpPr/>
      </dsp:nvSpPr>
      <dsp:spPr>
        <a:xfrm rot="5400000">
          <a:off x="5230713" y="703021"/>
          <a:ext cx="73082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Intrinsic motivation can be increased in situations where people gain satisfaction from helping others and also in cases where they are able to compare their own performance favorably to that of others.</a:t>
          </a:r>
          <a:endParaRPr lang="en-US" sz="1200" kern="1200" dirty="0"/>
        </a:p>
      </dsp:txBody>
      <dsp:txXfrm rot="-5400000">
        <a:off x="2962655" y="3006755"/>
        <a:ext cx="5231268" cy="659476"/>
      </dsp:txXfrm>
    </dsp:sp>
    <dsp:sp modelId="{D7230052-CCA1-4289-84E3-F47BD0177435}">
      <dsp:nvSpPr>
        <dsp:cNvPr id="0" name=""/>
        <dsp:cNvSpPr/>
      </dsp:nvSpPr>
      <dsp:spPr>
        <a:xfrm>
          <a:off x="0" y="2879725"/>
          <a:ext cx="296265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Cooperation &amp; </a:t>
          </a:r>
          <a:br>
            <a:rPr lang="en-US" sz="2800" b="1" kern="1200" dirty="0" smtClean="0"/>
          </a:br>
          <a:r>
            <a:rPr lang="en-US" sz="2800" b="1" kern="1200" dirty="0" smtClean="0"/>
            <a:t>Competition</a:t>
          </a:r>
          <a:endParaRPr lang="en-US" sz="2800" b="1" kern="1200" dirty="0"/>
        </a:p>
      </dsp:txBody>
      <dsp:txXfrm>
        <a:off x="44595" y="2924320"/>
        <a:ext cx="2873466" cy="824345"/>
      </dsp:txXfrm>
    </dsp:sp>
    <dsp:sp modelId="{3B710589-0519-4A42-8DAC-AC66E19E6B8F}">
      <dsp:nvSpPr>
        <dsp:cNvPr id="0" name=""/>
        <dsp:cNvSpPr/>
      </dsp:nvSpPr>
      <dsp:spPr>
        <a:xfrm rot="5400000">
          <a:off x="5230713" y="1662233"/>
          <a:ext cx="730828"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People enjoy having their accomplishment recognized by others, which can increase internal motivation.</a:t>
          </a:r>
          <a:endParaRPr lang="en-US" sz="1200" kern="1200" dirty="0"/>
        </a:p>
      </dsp:txBody>
      <dsp:txXfrm rot="-5400000">
        <a:off x="2962655" y="3965967"/>
        <a:ext cx="5231268" cy="659476"/>
      </dsp:txXfrm>
    </dsp:sp>
    <dsp:sp modelId="{AC3C0CEC-887E-43CC-9F07-8B7BF2564191}">
      <dsp:nvSpPr>
        <dsp:cNvPr id="0" name=""/>
        <dsp:cNvSpPr/>
      </dsp:nvSpPr>
      <dsp:spPr>
        <a:xfrm>
          <a:off x="0" y="3838938"/>
          <a:ext cx="296265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Recognition</a:t>
          </a:r>
          <a:endParaRPr lang="en-US" sz="2800" b="1" kern="1200" dirty="0"/>
        </a:p>
      </dsp:txBody>
      <dsp:txXfrm>
        <a:off x="44595" y="3883533"/>
        <a:ext cx="2873466" cy="82434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cs typeface="Arial" charset="0"/>
              </a:defRPr>
            </a:lvl1pPr>
          </a:lstStyle>
          <a:p>
            <a:pPr>
              <a:defRPr/>
            </a:pPr>
            <a:fld id="{1D94DDF7-A7F1-4AC1-AD63-3FF494E16037}" type="datetimeFigureOut">
              <a:rPr lang="en-US"/>
              <a:pPr>
                <a:defRPr/>
              </a:pPr>
              <a:t>10/16/2016</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381500"/>
            <a:ext cx="5607050" cy="41497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9825"/>
            <a:ext cx="3038475" cy="461963"/>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970338" y="87598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F3EDC8-FFA1-4D07-BC8B-01AD793737DB}" type="slidenum">
              <a:rPr lang="en-US" altLang="en-US"/>
              <a:pPr/>
              <a:t>‹#›</a:t>
            </a:fld>
            <a:endParaRPr lang="en-US" altLang="en-US"/>
          </a:p>
        </p:txBody>
      </p:sp>
    </p:spTree>
    <p:extLst>
      <p:ext uri="{BB962C8B-B14F-4D97-AF65-F5344CB8AC3E}">
        <p14:creationId xmlns:p14="http://schemas.microsoft.com/office/powerpoint/2010/main" val="1056981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C3712C5-4ED6-4563-9ED3-377765E1E412}"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396387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Factors increasing intrinsic motivation</a:t>
            </a:r>
          </a:p>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935733C-396B-4BB9-AE15-883ECF9AA4C7}" type="slidenum">
              <a:rPr lang="en-US" altLang="en-US"/>
              <a:pPr eaLnBrk="1" hangingPunct="1"/>
              <a:t>11</a:t>
            </a:fld>
            <a:endParaRPr lang="en-US" altLang="en-US"/>
          </a:p>
        </p:txBody>
      </p:sp>
    </p:spTree>
    <p:extLst>
      <p:ext uri="{BB962C8B-B14F-4D97-AF65-F5344CB8AC3E}">
        <p14:creationId xmlns:p14="http://schemas.microsoft.com/office/powerpoint/2010/main" val="109405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E01B25-2A60-4170-928D-BBEAD583F88D}"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49277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0" y="5105400"/>
            <a:ext cx="4495800" cy="533400"/>
          </a:xfrm>
        </p:spPr>
        <p:txBody>
          <a:bodyPr>
            <a:normAutofit/>
          </a:bodyPr>
          <a:lstStyle>
            <a:lvl1pPr marL="0" indent="0" algn="ctr">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7415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77CBFE1-E9AF-473F-AA2E-D752978AC557}" type="slidenum">
              <a:rPr lang="en-US" altLang="en-US"/>
              <a:pPr/>
              <a:t>‹#›</a:t>
            </a:fld>
            <a:endParaRPr lang="en-US" altLang="en-US"/>
          </a:p>
        </p:txBody>
      </p:sp>
    </p:spTree>
    <p:extLst>
      <p:ext uri="{BB962C8B-B14F-4D97-AF65-F5344CB8AC3E}">
        <p14:creationId xmlns:p14="http://schemas.microsoft.com/office/powerpoint/2010/main" val="318615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977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57200"/>
            <a:ext cx="5111750" cy="5668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56058ED5-7098-4426-91DD-EFEAF59D7FA3}" type="slidenum">
              <a:rPr lang="en-US" altLang="en-US"/>
              <a:pPr/>
              <a:t>‹#›</a:t>
            </a:fld>
            <a:endParaRPr lang="en-US" altLang="en-US"/>
          </a:p>
        </p:txBody>
      </p:sp>
    </p:spTree>
    <p:extLst>
      <p:ext uri="{BB962C8B-B14F-4D97-AF65-F5344CB8AC3E}">
        <p14:creationId xmlns:p14="http://schemas.microsoft.com/office/powerpoint/2010/main" val="3675345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E9653C81-E0A2-4816-9A0A-75C94E4DB008}" type="slidenum">
              <a:rPr lang="en-US" altLang="en-US"/>
              <a:pPr/>
              <a:t>‹#›</a:t>
            </a:fld>
            <a:endParaRPr lang="en-US" altLang="en-US"/>
          </a:p>
        </p:txBody>
      </p:sp>
    </p:spTree>
    <p:extLst>
      <p:ext uri="{BB962C8B-B14F-4D97-AF65-F5344CB8AC3E}">
        <p14:creationId xmlns:p14="http://schemas.microsoft.com/office/powerpoint/2010/main" val="3793044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C74CBD6A-92A9-46C2-8DB3-8AB6FECE4CC6}" type="slidenum">
              <a:rPr lang="en-US" altLang="en-US"/>
              <a:pPr/>
              <a:t>‹#›</a:t>
            </a:fld>
            <a:endParaRPr lang="en-US" altLang="en-US"/>
          </a:p>
        </p:txBody>
      </p:sp>
    </p:spTree>
    <p:extLst>
      <p:ext uri="{BB962C8B-B14F-4D97-AF65-F5344CB8AC3E}">
        <p14:creationId xmlns:p14="http://schemas.microsoft.com/office/powerpoint/2010/main" val="237909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E2BE86F3-C6F6-43E1-99DC-C8B308480BD7}" type="slidenum">
              <a:rPr lang="en-US" altLang="en-US"/>
              <a:pPr/>
              <a:t>‹#›</a:t>
            </a:fld>
            <a:endParaRPr lang="en-US" altLang="en-US"/>
          </a:p>
        </p:txBody>
      </p:sp>
    </p:spTree>
    <p:extLst>
      <p:ext uri="{BB962C8B-B14F-4D97-AF65-F5344CB8AC3E}">
        <p14:creationId xmlns:p14="http://schemas.microsoft.com/office/powerpoint/2010/main" val="220384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95400"/>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0" y="5105400"/>
            <a:ext cx="4495800" cy="533400"/>
          </a:xfrm>
        </p:spPr>
        <p:txBody>
          <a:bodyPr>
            <a:normAutofit/>
          </a:bodyPr>
          <a:lstStyle>
            <a:lvl1pPr marL="0" indent="0" algn="ctr">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652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44C25D9E-05AE-4CA2-A516-4FDAB602F480}" type="slidenum">
              <a:rPr lang="en-US" altLang="en-US"/>
              <a:pPr/>
              <a:t>‹#›</a:t>
            </a:fld>
            <a:endParaRPr lang="en-US" altLang="en-US"/>
          </a:p>
        </p:txBody>
      </p:sp>
    </p:spTree>
    <p:extLst>
      <p:ext uri="{BB962C8B-B14F-4D97-AF65-F5344CB8AC3E}">
        <p14:creationId xmlns:p14="http://schemas.microsoft.com/office/powerpoint/2010/main" val="37188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6E49207C-FC01-428D-82F2-D8E926E95EF7}" type="slidenum">
              <a:rPr lang="en-US" altLang="en-US"/>
              <a:pPr/>
              <a:t>‹#›</a:t>
            </a:fld>
            <a:endParaRPr lang="en-US" altLang="en-US"/>
          </a:p>
        </p:txBody>
      </p:sp>
    </p:spTree>
    <p:extLst>
      <p:ext uri="{BB962C8B-B14F-4D97-AF65-F5344CB8AC3E}">
        <p14:creationId xmlns:p14="http://schemas.microsoft.com/office/powerpoint/2010/main" val="230943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4A619C3A-59D3-4BD1-A54C-79997AA2FE2E}" type="slidenum">
              <a:rPr lang="en-US" altLang="en-US"/>
              <a:pPr/>
              <a:t>‹#›</a:t>
            </a:fld>
            <a:endParaRPr lang="en-US" altLang="en-US"/>
          </a:p>
        </p:txBody>
      </p:sp>
    </p:spTree>
    <p:extLst>
      <p:ext uri="{BB962C8B-B14F-4D97-AF65-F5344CB8AC3E}">
        <p14:creationId xmlns:p14="http://schemas.microsoft.com/office/powerpoint/2010/main" val="426459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0CBF6AC7-4D90-40CF-B9FD-BA0442583A1A}" type="slidenum">
              <a:rPr lang="en-US" altLang="en-US"/>
              <a:pPr/>
              <a:t>‹#›</a:t>
            </a:fld>
            <a:endParaRPr lang="en-US" altLang="en-US"/>
          </a:p>
        </p:txBody>
      </p:sp>
    </p:spTree>
    <p:extLst>
      <p:ext uri="{BB962C8B-B14F-4D97-AF65-F5344CB8AC3E}">
        <p14:creationId xmlns:p14="http://schemas.microsoft.com/office/powerpoint/2010/main" val="3377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A27BDFFD-1CD7-44EE-9D7F-3108CD47DE02}" type="slidenum">
              <a:rPr lang="en-US" altLang="en-US"/>
              <a:pPr/>
              <a:t>‹#›</a:t>
            </a:fld>
            <a:endParaRPr lang="en-US" altLang="en-US"/>
          </a:p>
        </p:txBody>
      </p:sp>
    </p:spTree>
    <p:extLst>
      <p:ext uri="{BB962C8B-B14F-4D97-AF65-F5344CB8AC3E}">
        <p14:creationId xmlns:p14="http://schemas.microsoft.com/office/powerpoint/2010/main" val="181960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52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92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52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92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6FED3F2E-8CB2-4AA8-9683-DAD6BED09686}" type="slidenum">
              <a:rPr lang="en-US" altLang="en-US"/>
              <a:pPr/>
              <a:t>‹#›</a:t>
            </a:fld>
            <a:endParaRPr lang="en-US" altLang="en-US"/>
          </a:p>
        </p:txBody>
      </p:sp>
    </p:spTree>
    <p:extLst>
      <p:ext uri="{BB962C8B-B14F-4D97-AF65-F5344CB8AC3E}">
        <p14:creationId xmlns:p14="http://schemas.microsoft.com/office/powerpoint/2010/main" val="304188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994F7E41-950C-44E3-AEB1-F271564FA1B4}" type="slidenum">
              <a:rPr lang="en-US" altLang="en-US"/>
              <a:pPr/>
              <a:t>‹#›</a:t>
            </a:fld>
            <a:endParaRPr lang="en-US" altLang="en-US"/>
          </a:p>
        </p:txBody>
      </p:sp>
    </p:spTree>
    <p:extLst>
      <p:ext uri="{BB962C8B-B14F-4D97-AF65-F5344CB8AC3E}">
        <p14:creationId xmlns:p14="http://schemas.microsoft.com/office/powerpoint/2010/main" val="423970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57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239000" y="64008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fld id="{6CA24BD2-CC41-4D32-9741-2080D8C48D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29" r:id="rId3"/>
    <p:sldLayoutId id="2147484140" r:id="rId4"/>
    <p:sldLayoutId id="2147484141" r:id="rId5"/>
    <p:sldLayoutId id="2147484142"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Lst>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09600" y="1905000"/>
            <a:ext cx="8229600" cy="1695450"/>
          </a:xfrm>
        </p:spPr>
        <p:txBody>
          <a:bodyPr/>
          <a:lstStyle/>
          <a:p>
            <a:pPr eaLnBrk="1" hangingPunct="1"/>
            <a:r>
              <a:rPr lang="en-US" altLang="en-US" smtClean="0">
                <a:latin typeface="Arial" panose="020B0604020202020204" pitchFamily="34" charset="0"/>
                <a:cs typeface="Arial" panose="020B0604020202020204" pitchFamily="34" charset="0"/>
              </a:rPr>
              <a:t>Creative Ways to Attract and Retain the Best IT Talent</a:t>
            </a:r>
            <a:br>
              <a:rPr lang="en-US" altLang="en-US" smtClean="0">
                <a:latin typeface="Arial" panose="020B0604020202020204" pitchFamily="34" charset="0"/>
                <a:cs typeface="Arial" panose="020B0604020202020204" pitchFamily="34" charset="0"/>
              </a:rPr>
            </a:br>
            <a:endParaRPr lang="en-US" altLang="en-US" smtClean="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52600" y="5105400"/>
            <a:ext cx="6172200" cy="533400"/>
          </a:xfrm>
        </p:spPr>
        <p:txBody>
          <a:bodyPr rtlCol="0">
            <a:normAutofit fontScale="25000" lnSpcReduction="20000"/>
          </a:bodyPr>
          <a:lstStyle/>
          <a:p>
            <a:pPr eaLnBrk="1" fontAlgn="auto" hangingPunct="1">
              <a:spcAft>
                <a:spcPts val="0"/>
              </a:spcAft>
              <a:buFont typeface="Arial"/>
              <a:buNone/>
              <a:defRPr/>
            </a:pPr>
            <a:r>
              <a:rPr lang="en-US" sz="3800" dirty="0" smtClean="0">
                <a:latin typeface="Arial" panose="020B0604020202020204" pitchFamily="34" charset="0"/>
                <a:cs typeface="Arial" panose="020B0604020202020204" pitchFamily="34" charset="0"/>
              </a:rPr>
              <a:t>                                                                                               </a:t>
            </a:r>
            <a:r>
              <a:rPr lang="en-US" sz="8000" dirty="0" smtClean="0">
                <a:solidFill>
                  <a:schemeClr val="bg1"/>
                </a:solidFill>
                <a:latin typeface="Arial" panose="020B0604020202020204" pitchFamily="34" charset="0"/>
                <a:cs typeface="Arial" panose="020B0604020202020204" pitchFamily="34" charset="0"/>
              </a:rPr>
              <a:t>Presented by Ria Moss</a:t>
            </a:r>
            <a:endParaRPr lang="en-US" sz="8000" dirty="0">
              <a:solidFill>
                <a:schemeClr val="bg1"/>
              </a:solidFill>
              <a:latin typeface="Arial" panose="020B0604020202020204" pitchFamily="34" charset="0"/>
              <a:cs typeface="Arial" panose="020B0604020202020204" pitchFamily="34" charset="0"/>
            </a:endParaRPr>
          </a:p>
          <a:p>
            <a:pPr algn="r" eaLnBrk="1" fontAlgn="auto" hangingPunct="1">
              <a:spcAft>
                <a:spcPts val="0"/>
              </a:spcAft>
              <a:defRPr/>
            </a:pPr>
            <a:r>
              <a:rPr lang="en-US" sz="8000" dirty="0">
                <a:solidFill>
                  <a:schemeClr val="bg1"/>
                </a:solidFill>
                <a:latin typeface="Arial" panose="020B0604020202020204" pitchFamily="34" charset="0"/>
                <a:cs typeface="Arial" panose="020B0604020202020204" pitchFamily="34" charset="0"/>
              </a:rPr>
              <a:t> </a:t>
            </a:r>
            <a:r>
              <a:rPr lang="en-US" sz="8000" dirty="0" smtClean="0">
                <a:solidFill>
                  <a:schemeClr val="bg1"/>
                </a:solidFill>
                <a:latin typeface="Arial" panose="020B0604020202020204" pitchFamily="34" charset="0"/>
                <a:cs typeface="Arial" panose="020B0604020202020204" pitchFamily="34" charset="0"/>
              </a:rPr>
              <a:t>October 19,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36563" y="609600"/>
            <a:ext cx="8229600" cy="762000"/>
          </a:xfrm>
        </p:spPr>
        <p:txBody>
          <a:bodyPr/>
          <a:lstStyle/>
          <a:p>
            <a:r>
              <a:rPr lang="en-US" altLang="en-US" b="1" smtClean="0"/>
              <a:t>Extrinsic and Intrinsic Incentive Rewards</a:t>
            </a:r>
          </a:p>
        </p:txBody>
      </p:sp>
      <p:pic>
        <p:nvPicPr>
          <p:cNvPr id="16387" name="Picture 3" descr="http://www.govdelivery.com/blog/wp-content/uploads/2012/03/gold-trophy.jpg"/>
          <p:cNvPicPr>
            <a:picLocks noChangeAspect="1" noChangeArrowheads="1"/>
          </p:cNvPicPr>
          <p:nvPr/>
        </p:nvPicPr>
        <p:blipFill>
          <a:blip r:embed="rId2">
            <a:extLst>
              <a:ext uri="{28A0092B-C50C-407E-A947-70E740481C1C}">
                <a14:useLocalDpi xmlns:a14="http://schemas.microsoft.com/office/drawing/2010/main" val="0"/>
              </a:ext>
            </a:extLst>
          </a:blip>
          <a:srcRect l="22617" t="5623" r="22295" b="5656"/>
          <a:stretch>
            <a:fillRect/>
          </a:stretch>
        </p:blipFill>
        <p:spPr bwMode="auto">
          <a:xfrm>
            <a:off x="3352800" y="2971800"/>
            <a:ext cx="21304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436563" y="2590800"/>
            <a:ext cx="27432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DC0034"/>
                </a:solidFill>
              </a:rPr>
              <a:t>Extrinsic Rewards</a:t>
            </a:r>
          </a:p>
          <a:p>
            <a:pPr eaLnBrk="1" hangingPunct="1">
              <a:spcBef>
                <a:spcPct val="50000"/>
              </a:spcBef>
              <a:buFontTx/>
              <a:buNone/>
            </a:pPr>
            <a:r>
              <a:rPr lang="en-US" altLang="en-US" sz="2400"/>
              <a:t>Originates from outside </a:t>
            </a:r>
            <a:br>
              <a:rPr lang="en-US" altLang="en-US" sz="2400"/>
            </a:br>
            <a:r>
              <a:rPr lang="en-US" altLang="en-US" sz="2400"/>
              <a:t>the individual</a:t>
            </a:r>
          </a:p>
        </p:txBody>
      </p:sp>
      <p:sp>
        <p:nvSpPr>
          <p:cNvPr id="7" name="Rectangle 6"/>
          <p:cNvSpPr>
            <a:spLocks noChangeArrowheads="1"/>
          </p:cNvSpPr>
          <p:nvPr/>
        </p:nvSpPr>
        <p:spPr bwMode="auto">
          <a:xfrm>
            <a:off x="6172200" y="2590800"/>
            <a:ext cx="272415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sz="2400" dirty="0" smtClean="0">
                <a:solidFill>
                  <a:srgbClr val="DC0034"/>
                </a:solidFill>
                <a:latin typeface="+mj-lt"/>
              </a:rPr>
              <a:t>Intrinsic Rewards</a:t>
            </a:r>
          </a:p>
          <a:p>
            <a:pPr>
              <a:spcBef>
                <a:spcPct val="50000"/>
              </a:spcBef>
              <a:defRPr/>
            </a:pPr>
            <a:r>
              <a:rPr lang="en-US" sz="2400" dirty="0">
                <a:latin typeface="+mj-lt"/>
              </a:rPr>
              <a:t>Originates from </a:t>
            </a:r>
            <a:r>
              <a:rPr lang="en-US" sz="2400" dirty="0" smtClean="0">
                <a:latin typeface="+mj-lt"/>
              </a:rPr>
              <a:t>inside </a:t>
            </a:r>
            <a:r>
              <a:rPr lang="en-US" sz="2400" dirty="0">
                <a:latin typeface="+mj-lt"/>
              </a:rPr>
              <a:t/>
            </a:r>
            <a:br>
              <a:rPr lang="en-US" sz="2400" dirty="0">
                <a:latin typeface="+mj-lt"/>
              </a:rPr>
            </a:br>
            <a:r>
              <a:rPr lang="en-US" sz="2400" dirty="0">
                <a:latin typeface="+mj-lt"/>
              </a:rPr>
              <a:t>the individual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304800"/>
            <a:ext cx="8229600" cy="762000"/>
          </a:xfrm>
        </p:spPr>
        <p:txBody>
          <a:bodyPr/>
          <a:lstStyle/>
          <a:p>
            <a:r>
              <a:rPr lang="en-US" altLang="en-US" b="1" smtClean="0"/>
              <a:t>Intrinsic Rewards</a:t>
            </a:r>
          </a:p>
        </p:txBody>
      </p:sp>
      <p:graphicFrame>
        <p:nvGraphicFramePr>
          <p:cNvPr id="4" name="Content Placeholder 3"/>
          <p:cNvGraphicFramePr>
            <a:graphicFrameLocks noGrp="1"/>
          </p:cNvGraphicFramePr>
          <p:nvPr>
            <p:ph idx="1"/>
          </p:nvPr>
        </p:nvGraphicFramePr>
        <p:xfrm>
          <a:off x="457200" y="11430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800" b="1" smtClean="0"/>
              <a:t>Finding, Attracting and Hiring Talent</a:t>
            </a:r>
            <a:br>
              <a:rPr lang="en-US" altLang="en-US" sz="2800" b="1" smtClean="0"/>
            </a:br>
            <a:r>
              <a:rPr lang="en-US" altLang="en-US" sz="2800" b="1" smtClean="0"/>
              <a:t>What Motivates Passive, Fully Engaged Employees?</a:t>
            </a:r>
          </a:p>
        </p:txBody>
      </p:sp>
      <p:graphicFrame>
        <p:nvGraphicFramePr>
          <p:cNvPr id="18435" name="Content Placeholder 6"/>
          <p:cNvGraphicFramePr>
            <a:graphicFrameLocks noGrp="1"/>
          </p:cNvGraphicFramePr>
          <p:nvPr>
            <p:ph idx="1"/>
          </p:nvPr>
        </p:nvGraphicFramePr>
        <p:xfrm>
          <a:off x="406400" y="1320800"/>
          <a:ext cx="8331200" cy="4856163"/>
        </p:xfrm>
        <a:graphic>
          <a:graphicData uri="http://schemas.openxmlformats.org/presentationml/2006/ole">
            <mc:AlternateContent xmlns:mc="http://schemas.openxmlformats.org/markup-compatibility/2006">
              <mc:Choice xmlns:v="urn:schemas-microsoft-com:vml" Requires="v">
                <p:oleObj spid="_x0000_s18437" r:id="rId3" imgW="8327858" imgH="4852837" progId="Excel.Chart.8">
                  <p:embed/>
                </p:oleObj>
              </mc:Choice>
              <mc:Fallback>
                <p:oleObj r:id="rId3" imgW="8327858" imgH="4852837" progId="Excel.Chart.8">
                  <p:embed/>
                  <p:pic>
                    <p:nvPicPr>
                      <p:cNvPr id="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320800"/>
                        <a:ext cx="8331200"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altLang="en-US" b="1" smtClean="0"/>
              <a:t>Creating Career Ladders/Paths</a:t>
            </a:r>
          </a:p>
        </p:txBody>
      </p:sp>
      <p:sp>
        <p:nvSpPr>
          <p:cNvPr id="19459" name="Content Placeholder 5"/>
          <p:cNvSpPr>
            <a:spLocks noGrp="1"/>
          </p:cNvSpPr>
          <p:nvPr>
            <p:ph idx="1"/>
          </p:nvPr>
        </p:nvSpPr>
        <p:spPr/>
        <p:txBody>
          <a:bodyPr/>
          <a:lstStyle/>
          <a:p>
            <a:r>
              <a:rPr lang="en-US" altLang="en-US" sz="2600" b="1" i="1" smtClean="0"/>
              <a:t>Career paths</a:t>
            </a:r>
            <a:r>
              <a:rPr lang="en-US" altLang="en-US" sz="2600" smtClean="0"/>
              <a:t> encompass varied forms of career progression, including the traditional vertical career ladders, dual career ladders, horizontal career lattices, career progression outside the organization and encore careers.</a:t>
            </a:r>
          </a:p>
          <a:p>
            <a:endParaRPr lang="en-US" altLang="en-US" sz="2600" b="1" i="1" smtClean="0"/>
          </a:p>
          <a:p>
            <a:r>
              <a:rPr lang="en-US" altLang="en-US" sz="2600" b="1" i="1" smtClean="0"/>
              <a:t>Career ladders</a:t>
            </a:r>
            <a:r>
              <a:rPr lang="en-US" altLang="en-US" sz="2600" smtClean="0"/>
              <a:t> are the progression of jobs in an organization’s specific occupational fields ranked from highest to lowest based on level of responsibility and pay. </a:t>
            </a:r>
          </a:p>
          <a:p>
            <a:endParaRPr lang="en-US" altLang="en-US" sz="2600" i="1" smtClean="0"/>
          </a:p>
          <a:p>
            <a:endParaRPr lang="en-US"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1"/>
          <p:cNvSpPr>
            <a:spLocks noGrp="1"/>
          </p:cNvSpPr>
          <p:nvPr>
            <p:ph idx="1"/>
          </p:nvPr>
        </p:nvSpPr>
        <p:spPr>
          <a:xfrm>
            <a:off x="73025" y="1219200"/>
            <a:ext cx="6929438" cy="3733800"/>
          </a:xfrm>
        </p:spPr>
        <p:txBody>
          <a:bodyPr rtlCol="0">
            <a:noAutofit/>
          </a:bodyPr>
          <a:lstStyle/>
          <a:p>
            <a:pPr>
              <a:buFont typeface="Arial" charset="0"/>
              <a:buChar char="•"/>
              <a:defRPr/>
            </a:pPr>
            <a:r>
              <a:rPr lang="en-US" sz="1600" dirty="0" smtClean="0">
                <a:latin typeface="+mj-lt"/>
                <a:cs typeface="Arial" panose="020B0604020202020204" pitchFamily="34" charset="0"/>
              </a:rPr>
              <a:t>Developed a relationship with MO FEC and in producing a pipeline of IT talents</a:t>
            </a:r>
          </a:p>
          <a:p>
            <a:pPr marL="0" indent="0">
              <a:buFont typeface="Arial" charset="0"/>
              <a:buNone/>
              <a:defRPr/>
            </a:pPr>
            <a:endParaRPr lang="en-US" sz="1600" dirty="0" smtClean="0">
              <a:latin typeface="+mj-lt"/>
              <a:cs typeface="Arial" panose="020B0604020202020204" pitchFamily="34" charset="0"/>
            </a:endParaRPr>
          </a:p>
          <a:p>
            <a:pPr>
              <a:buFont typeface="Arial" charset="0"/>
              <a:buChar char="•"/>
              <a:defRPr/>
            </a:pPr>
            <a:r>
              <a:rPr lang="en-US" sz="1600" dirty="0" smtClean="0">
                <a:latin typeface="+mj-lt"/>
                <a:cs typeface="Arial" panose="020B0604020202020204" pitchFamily="34" charset="0"/>
              </a:rPr>
              <a:t>Generated over $200,000 in participating in their internship program</a:t>
            </a:r>
          </a:p>
          <a:p>
            <a:pPr marL="0" indent="0">
              <a:buFont typeface="Arial" charset="0"/>
              <a:buNone/>
              <a:defRPr/>
            </a:pPr>
            <a:endParaRPr lang="en-US" sz="1600" dirty="0" smtClean="0">
              <a:latin typeface="+mj-lt"/>
              <a:cs typeface="Arial" panose="020B0604020202020204" pitchFamily="34" charset="0"/>
            </a:endParaRPr>
          </a:p>
          <a:p>
            <a:pPr>
              <a:buFont typeface="Arial" charset="0"/>
              <a:buChar char="•"/>
              <a:defRPr/>
            </a:pPr>
            <a:r>
              <a:rPr lang="en-US" sz="1600" dirty="0" smtClean="0">
                <a:latin typeface="+mj-lt"/>
                <a:cs typeface="Arial" panose="020B0604020202020204" pitchFamily="34" charset="0"/>
              </a:rPr>
              <a:t>Hired eight interns from the internship program</a:t>
            </a:r>
          </a:p>
          <a:p>
            <a:pPr>
              <a:buFont typeface="Arial" charset="0"/>
              <a:buChar char="•"/>
              <a:defRPr/>
            </a:pPr>
            <a:endParaRPr lang="en-US" sz="1600" dirty="0" smtClean="0">
              <a:latin typeface="+mj-lt"/>
              <a:cs typeface="Arial" panose="020B0604020202020204" pitchFamily="34" charset="0"/>
            </a:endParaRPr>
          </a:p>
          <a:p>
            <a:pPr>
              <a:buFont typeface="Arial" charset="0"/>
              <a:buChar char="•"/>
              <a:defRPr/>
            </a:pPr>
            <a:r>
              <a:rPr lang="en-US" sz="1600" dirty="0">
                <a:latin typeface="+mj-lt"/>
                <a:cs typeface="Arial" panose="020B0604020202020204" pitchFamily="34" charset="0"/>
              </a:rPr>
              <a:t>We were mentioned in </a:t>
            </a:r>
            <a:r>
              <a:rPr lang="en-US" sz="1600" dirty="0" smtClean="0">
                <a:latin typeface="+mj-lt"/>
                <a:cs typeface="Arial" panose="020B0604020202020204" pitchFamily="34" charset="0"/>
              </a:rPr>
              <a:t>the White </a:t>
            </a:r>
            <a:r>
              <a:rPr lang="en-US" sz="1600" dirty="0">
                <a:latin typeface="+mj-lt"/>
                <a:cs typeface="Arial" panose="020B0604020202020204" pitchFamily="34" charset="0"/>
              </a:rPr>
              <a:t>House announcement and KC Star article and Business Journal regarding to our participation in the Kansas City Full Employment Council </a:t>
            </a:r>
            <a:r>
              <a:rPr lang="en-US" sz="1600" dirty="0" smtClean="0">
                <a:latin typeface="+mj-lt"/>
                <a:cs typeface="Arial" panose="020B0604020202020204" pitchFamily="34" charset="0"/>
              </a:rPr>
              <a:t>Tech Hire grant</a:t>
            </a:r>
            <a:endParaRPr lang="en-US" sz="1600" dirty="0">
              <a:latin typeface="+mj-lt"/>
              <a:cs typeface="Arial" panose="020B0604020202020204" pitchFamily="34" charset="0"/>
            </a:endParaRPr>
          </a:p>
          <a:p>
            <a:pPr>
              <a:buFont typeface="Arial" charset="0"/>
              <a:buChar char="•"/>
              <a:defRPr/>
            </a:pPr>
            <a:endParaRPr lang="en-US" sz="1600" dirty="0">
              <a:latin typeface="+mj-lt"/>
              <a:cs typeface="Arial" panose="020B0604020202020204" pitchFamily="34" charset="0"/>
            </a:endParaRPr>
          </a:p>
          <a:p>
            <a:pPr>
              <a:buFont typeface="Arial" charset="0"/>
              <a:buChar char="•"/>
              <a:defRPr/>
            </a:pPr>
            <a:r>
              <a:rPr lang="en-US" sz="1600" dirty="0" smtClean="0">
                <a:latin typeface="+mj-lt"/>
                <a:cs typeface="Arial" panose="020B0604020202020204" pitchFamily="34" charset="0"/>
              </a:rPr>
              <a:t>The success stories that we have accomplished through our internship program (Bruce Ives)</a:t>
            </a:r>
          </a:p>
          <a:p>
            <a:pPr>
              <a:buFont typeface="Arial" charset="0"/>
              <a:buChar char="•"/>
              <a:defRPr/>
            </a:pPr>
            <a:endParaRPr lang="en-US" sz="1600" dirty="0" smtClean="0">
              <a:latin typeface="+mj-lt"/>
              <a:cs typeface="Arial" panose="020B0604020202020204" pitchFamily="34" charset="0"/>
            </a:endParaRPr>
          </a:p>
          <a:p>
            <a:pPr>
              <a:buFont typeface="Arial" charset="0"/>
              <a:buChar char="•"/>
              <a:defRPr/>
            </a:pPr>
            <a:r>
              <a:rPr lang="en-US" sz="1600" dirty="0" smtClean="0">
                <a:latin typeface="+mj-lt"/>
                <a:cs typeface="Arial" panose="020B0604020202020204" pitchFamily="34" charset="0"/>
              </a:rPr>
              <a:t>Visits from the Secretary of Labor, Thomas Perez and Deputy Secretary of Department of Labor, Chris Lu</a:t>
            </a:r>
            <a:endParaRPr lang="en-US" sz="1600" dirty="0">
              <a:latin typeface="+mj-lt"/>
              <a:cs typeface="Arial" panose="020B0604020202020204" pitchFamily="34" charset="0"/>
            </a:endParaRPr>
          </a:p>
        </p:txBody>
      </p:sp>
      <p:pic>
        <p:nvPicPr>
          <p:cNvPr id="20483" name="Picture 9" descr="Image result for Bruce Ives and white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475" y="2713038"/>
            <a:ext cx="2168525"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Image result for ria m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4311650"/>
            <a:ext cx="21812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itle 1"/>
          <p:cNvSpPr>
            <a:spLocks noGrp="1"/>
          </p:cNvSpPr>
          <p:nvPr>
            <p:ph type="title"/>
          </p:nvPr>
        </p:nvSpPr>
        <p:spPr>
          <a:xfrm>
            <a:off x="1066800" y="381000"/>
            <a:ext cx="6858000" cy="762000"/>
          </a:xfrm>
        </p:spPr>
        <p:txBody>
          <a:bodyPr/>
          <a:lstStyle/>
          <a:p>
            <a:pPr algn="ctr"/>
            <a:r>
              <a:rPr lang="en-US" altLang="en-US" sz="4000" smtClean="0">
                <a:cs typeface="Arial" panose="020B0604020202020204" pitchFamily="34" charset="0"/>
              </a:rPr>
              <a:t>Building a Talent Pipeline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5"/>
          <p:cNvSpPr>
            <a:spLocks noGrp="1"/>
          </p:cNvSpPr>
          <p:nvPr>
            <p:ph idx="1"/>
          </p:nvPr>
        </p:nvSpPr>
        <p:spPr>
          <a:xfrm>
            <a:off x="533400" y="1162050"/>
            <a:ext cx="8229600" cy="4754563"/>
          </a:xfrm>
        </p:spPr>
        <p:txBody>
          <a:bodyPr/>
          <a:lstStyle/>
          <a:p>
            <a:pPr marL="0" indent="0" algn="ctr">
              <a:buFont typeface="Arial" panose="020B0604020202020204" pitchFamily="34" charset="0"/>
              <a:buNone/>
            </a:pPr>
            <a:endParaRPr lang="en-US" altLang="en-US" smtClean="0"/>
          </a:p>
          <a:p>
            <a:pPr marL="0" indent="0" algn="ctr">
              <a:buFont typeface="Arial" panose="020B0604020202020204" pitchFamily="34" charset="0"/>
              <a:buNone/>
            </a:pPr>
            <a:endParaRPr lang="en-US" altLang="en-US" smtClean="0"/>
          </a:p>
          <a:p>
            <a:pPr marL="0" indent="0" algn="ctr">
              <a:buFont typeface="Arial" panose="020B0604020202020204" pitchFamily="34" charset="0"/>
              <a:buNone/>
            </a:pPr>
            <a:endParaRPr lang="en-US" altLang="en-US" smtClean="0"/>
          </a:p>
        </p:txBody>
      </p:sp>
      <p:pic>
        <p:nvPicPr>
          <p:cNvPr id="21507" name="Picture 5" descr="C:\Users\rmoss\AppData\Local\Microsoft\Windows\Temporary Internet Files\Content.IE5\IQ3KXEQH\str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1219200"/>
            <a:ext cx="5124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600" b="1" smtClean="0">
                <a:latin typeface="Arial" panose="020B0604020202020204" pitchFamily="34" charset="0"/>
                <a:cs typeface="Arial" panose="020B0604020202020204" pitchFamily="34" charset="0"/>
              </a:rPr>
              <a:t>AGENDA</a:t>
            </a:r>
          </a:p>
        </p:txBody>
      </p:sp>
      <p:sp>
        <p:nvSpPr>
          <p:cNvPr id="3" name="TextBox 2"/>
          <p:cNvSpPr txBox="1"/>
          <p:nvPr/>
        </p:nvSpPr>
        <p:spPr>
          <a:xfrm>
            <a:off x="349250" y="1219200"/>
            <a:ext cx="8534400" cy="3970338"/>
          </a:xfrm>
          <a:prstGeom prst="rect">
            <a:avLst/>
          </a:prstGeom>
          <a:noFill/>
        </p:spPr>
        <p:txBody>
          <a:bodyPr>
            <a:spAutoFit/>
          </a:bodyPr>
          <a:lstStyle/>
          <a:p>
            <a:pPr marL="914400" lvl="1" indent="-457200">
              <a:buFont typeface="Arial" panose="020B0604020202020204" pitchFamily="34" charset="0"/>
              <a:buChar char="•"/>
              <a:defRPr/>
            </a:pPr>
            <a:endParaRPr lang="en-US" sz="2800" dirty="0">
              <a:latin typeface="Arial" panose="020B0604020202020204" pitchFamily="34" charset="0"/>
            </a:endParaRPr>
          </a:p>
          <a:p>
            <a:pPr marL="971550" lvl="1" indent="-514350">
              <a:buFont typeface="Arial" panose="020B0604020202020204" pitchFamily="34" charset="0"/>
              <a:buChar char="•"/>
              <a:defRPr/>
            </a:pPr>
            <a:r>
              <a:rPr lang="en-US" sz="2800" dirty="0">
                <a:solidFill>
                  <a:schemeClr val="accent1">
                    <a:lumMod val="50000"/>
                  </a:schemeClr>
                </a:solidFill>
                <a:latin typeface="+mj-lt"/>
              </a:rPr>
              <a:t>Recruitment and Selection Process</a:t>
            </a:r>
          </a:p>
          <a:p>
            <a:pPr marL="971550" lvl="1" indent="-514350">
              <a:buFont typeface="Arial" panose="020B0604020202020204" pitchFamily="34" charset="0"/>
              <a:buChar char="•"/>
              <a:defRPr/>
            </a:pPr>
            <a:r>
              <a:rPr lang="en-US" sz="2800" dirty="0">
                <a:solidFill>
                  <a:schemeClr val="accent1">
                    <a:lumMod val="50000"/>
                  </a:schemeClr>
                </a:solidFill>
                <a:latin typeface="+mj-lt"/>
              </a:rPr>
              <a:t>Workforce and Succession Planning</a:t>
            </a:r>
          </a:p>
          <a:p>
            <a:pPr marL="971550" lvl="1" indent="-514350">
              <a:buFont typeface="Arial" panose="020B0604020202020204" pitchFamily="34" charset="0"/>
              <a:buChar char="•"/>
              <a:defRPr/>
            </a:pPr>
            <a:r>
              <a:rPr lang="en-US" sz="2800" dirty="0">
                <a:solidFill>
                  <a:schemeClr val="accent1">
                    <a:lumMod val="50000"/>
                  </a:schemeClr>
                </a:solidFill>
                <a:latin typeface="+mj-lt"/>
              </a:rPr>
              <a:t>Adopting a “New IT” workforce Mindset</a:t>
            </a:r>
          </a:p>
          <a:p>
            <a:pPr marL="971550" lvl="1" indent="-514350">
              <a:buFont typeface="Arial" panose="020B0604020202020204" pitchFamily="34" charset="0"/>
              <a:buChar char="•"/>
              <a:defRPr/>
            </a:pPr>
            <a:r>
              <a:rPr lang="en-US" sz="2800" dirty="0">
                <a:solidFill>
                  <a:schemeClr val="accent1">
                    <a:lumMod val="50000"/>
                  </a:schemeClr>
                </a:solidFill>
                <a:latin typeface="+mj-lt"/>
              </a:rPr>
              <a:t>Retention and Engagement Best Practices</a:t>
            </a:r>
          </a:p>
          <a:p>
            <a:pPr marL="971550" lvl="1" indent="-514350">
              <a:buFont typeface="Arial" panose="020B0604020202020204" pitchFamily="34" charset="0"/>
              <a:buChar char="•"/>
              <a:defRPr/>
            </a:pPr>
            <a:r>
              <a:rPr lang="en-US" sz="2800" dirty="0">
                <a:solidFill>
                  <a:schemeClr val="accent1">
                    <a:lumMod val="50000"/>
                  </a:schemeClr>
                </a:solidFill>
                <a:latin typeface="+mj-lt"/>
              </a:rPr>
              <a:t>Extrinsic and Intrinsic Incentive Rewards</a:t>
            </a:r>
          </a:p>
          <a:p>
            <a:pPr marL="971550" lvl="1" indent="-514350">
              <a:buFont typeface="Arial" panose="020B0604020202020204" pitchFamily="34" charset="0"/>
              <a:buChar char="•"/>
              <a:defRPr/>
            </a:pPr>
            <a:r>
              <a:rPr lang="en-US" sz="2800" dirty="0">
                <a:solidFill>
                  <a:schemeClr val="accent1">
                    <a:lumMod val="50000"/>
                  </a:schemeClr>
                </a:solidFill>
                <a:latin typeface="+mj-lt"/>
              </a:rPr>
              <a:t>What Motivates Passive, Fully Engaged Employees</a:t>
            </a:r>
          </a:p>
          <a:p>
            <a:pPr marL="971550" lvl="1" indent="-514350">
              <a:buFont typeface="Arial" panose="020B0604020202020204" pitchFamily="34" charset="0"/>
              <a:buChar char="•"/>
              <a:defRPr/>
            </a:pPr>
            <a:r>
              <a:rPr lang="en-US" sz="2800" dirty="0">
                <a:solidFill>
                  <a:schemeClr val="accent1">
                    <a:lumMod val="50000"/>
                  </a:schemeClr>
                </a:solidFill>
                <a:latin typeface="+mj-lt"/>
              </a:rPr>
              <a:t>Creating Career Ladders/Paths</a:t>
            </a:r>
          </a:p>
          <a:p>
            <a:pPr marL="971550" lvl="1" indent="-514350">
              <a:buFont typeface="Arial" panose="020B0604020202020204" pitchFamily="34" charset="0"/>
              <a:buChar char="•"/>
              <a:defRPr/>
            </a:pPr>
            <a:r>
              <a:rPr lang="en-US" sz="2800" dirty="0">
                <a:solidFill>
                  <a:schemeClr val="accent1">
                    <a:lumMod val="50000"/>
                  </a:schemeClr>
                </a:solidFill>
                <a:latin typeface="+mj-lt"/>
              </a:rPr>
              <a:t>Building Talent Pipelines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457200" y="304800"/>
            <a:ext cx="8229600" cy="762000"/>
          </a:xfrm>
        </p:spPr>
        <p:txBody>
          <a:bodyPr/>
          <a:lstStyle/>
          <a:p>
            <a:r>
              <a:rPr lang="en-US" altLang="en-US" b="1" smtClean="0"/>
              <a:t>Did You Know?</a:t>
            </a:r>
          </a:p>
        </p:txBody>
      </p:sp>
      <p:sp>
        <p:nvSpPr>
          <p:cNvPr id="6" name="Content Placeholder 5"/>
          <p:cNvSpPr>
            <a:spLocks noGrp="1"/>
          </p:cNvSpPr>
          <p:nvPr>
            <p:ph idx="1"/>
          </p:nvPr>
        </p:nvSpPr>
        <p:spPr>
          <a:xfrm>
            <a:off x="609600" y="990600"/>
            <a:ext cx="8229600" cy="4724400"/>
          </a:xfrm>
        </p:spPr>
        <p:txBody>
          <a:bodyPr/>
          <a:lstStyle/>
          <a:p>
            <a:pPr marL="0" indent="0">
              <a:buFont typeface="Arial" charset="0"/>
              <a:buNone/>
              <a:defRPr/>
            </a:pPr>
            <a:r>
              <a:rPr lang="en-US" sz="1800" b="1" i="1" dirty="0" smtClean="0">
                <a:latin typeface="+mj-lt"/>
                <a:cs typeface="Arial" panose="020B0604020202020204" pitchFamily="34" charset="0"/>
              </a:rPr>
              <a:t>Posting and praying  recruiting strategies no longer work</a:t>
            </a:r>
          </a:p>
          <a:p>
            <a:pPr marL="0" indent="0">
              <a:buFont typeface="Arial" charset="0"/>
              <a:buNone/>
              <a:defRPr/>
            </a:pPr>
            <a:endParaRPr lang="en-US" sz="1100" b="1" i="1" dirty="0" smtClean="0">
              <a:latin typeface="+mj-lt"/>
              <a:cs typeface="Arial" panose="020B0604020202020204" pitchFamily="34" charset="0"/>
            </a:endParaRPr>
          </a:p>
          <a:p>
            <a:pPr marL="0" indent="0">
              <a:buFont typeface="Arial" charset="0"/>
              <a:buNone/>
              <a:defRPr/>
            </a:pPr>
            <a:r>
              <a:rPr lang="en-US" sz="1800" b="1" i="1" dirty="0" smtClean="0">
                <a:latin typeface="+mj-lt"/>
                <a:cs typeface="Arial" panose="020B0604020202020204" pitchFamily="34" charset="0"/>
              </a:rPr>
              <a:t>Average number of applications a recruiter receives for a given job posting increased by 167%.</a:t>
            </a:r>
          </a:p>
          <a:p>
            <a:pPr lvl="1">
              <a:buFont typeface="Arial" panose="020B0604020202020204" pitchFamily="34" charset="0"/>
              <a:buChar char="•"/>
              <a:defRPr/>
            </a:pPr>
            <a:r>
              <a:rPr lang="en-US" sz="1800" dirty="0" smtClean="0">
                <a:latin typeface="+mj-lt"/>
                <a:cs typeface="Arial" panose="020B0604020202020204" pitchFamily="34" charset="0"/>
              </a:rPr>
              <a:t>100-300 names to produce one hire for a key position</a:t>
            </a:r>
          </a:p>
          <a:p>
            <a:pPr lvl="1">
              <a:buFont typeface="Arial" panose="020B0604020202020204" pitchFamily="34" charset="0"/>
              <a:buChar char="•"/>
              <a:defRPr/>
            </a:pPr>
            <a:r>
              <a:rPr lang="en-US" sz="1800" dirty="0" smtClean="0">
                <a:latin typeface="+mj-lt"/>
                <a:cs typeface="Arial" panose="020B0604020202020204" pitchFamily="34" charset="0"/>
              </a:rPr>
              <a:t>880 online visitors to yield one hire</a:t>
            </a:r>
          </a:p>
          <a:p>
            <a:pPr lvl="1">
              <a:buFont typeface="Arial" panose="020B0604020202020204" pitchFamily="34" charset="0"/>
              <a:buChar char="•"/>
              <a:defRPr/>
            </a:pPr>
            <a:r>
              <a:rPr lang="en-US" sz="1800" dirty="0" smtClean="0">
                <a:latin typeface="+mj-lt"/>
                <a:cs typeface="Arial" panose="020B0604020202020204" pitchFamily="34" charset="0"/>
              </a:rPr>
              <a:t>Quality of many applicant pools is poor (35% of the typical applicant pool does not meet even the most basic job requirements)</a:t>
            </a:r>
          </a:p>
          <a:p>
            <a:pPr marL="0" indent="0">
              <a:buFont typeface="Arial" charset="0"/>
              <a:buNone/>
              <a:defRPr/>
            </a:pPr>
            <a:endParaRPr lang="en-US" sz="1400" dirty="0" smtClean="0">
              <a:latin typeface="+mj-lt"/>
              <a:cs typeface="Arial" panose="020B0604020202020204" pitchFamily="34" charset="0"/>
            </a:endParaRPr>
          </a:p>
          <a:p>
            <a:pPr marL="0" indent="0">
              <a:spcBef>
                <a:spcPts val="600"/>
              </a:spcBef>
              <a:spcAft>
                <a:spcPts val="0"/>
              </a:spcAft>
              <a:buFont typeface="Arial" charset="0"/>
              <a:buNone/>
              <a:defRPr/>
            </a:pPr>
            <a:r>
              <a:rPr lang="en-US" sz="1800" b="1" i="1" dirty="0" smtClean="0">
                <a:latin typeface="+mj-lt"/>
                <a:cs typeface="Arial" panose="020B0604020202020204" pitchFamily="34" charset="0"/>
              </a:rPr>
              <a:t>Success comes from multi-source posting and proactive outreach</a:t>
            </a:r>
          </a:p>
          <a:p>
            <a:pPr lvl="1">
              <a:spcBef>
                <a:spcPts val="600"/>
              </a:spcBef>
              <a:spcAft>
                <a:spcPts val="0"/>
              </a:spcAft>
              <a:buFont typeface="Arial" panose="020B0604020202020204" pitchFamily="34" charset="0"/>
              <a:buChar char="•"/>
              <a:defRPr/>
            </a:pPr>
            <a:r>
              <a:rPr lang="en-US" sz="1800" dirty="0" smtClean="0">
                <a:latin typeface="+mj-lt"/>
                <a:cs typeface="Arial" panose="020B0604020202020204" pitchFamily="34" charset="0"/>
              </a:rPr>
              <a:t>Propriety talent networks, aggregator sites, organization sites, referrals </a:t>
            </a:r>
          </a:p>
          <a:p>
            <a:pPr marL="457200" lvl="1" indent="0">
              <a:spcBef>
                <a:spcPts val="600"/>
              </a:spcBef>
              <a:spcAft>
                <a:spcPts val="0"/>
              </a:spcAft>
              <a:buFont typeface="Arial" charset="0"/>
              <a:buNone/>
              <a:defRPr/>
            </a:pPr>
            <a:endParaRPr lang="en-US" sz="1400" dirty="0" smtClean="0">
              <a:latin typeface="+mj-lt"/>
              <a:cs typeface="Arial" panose="020B0604020202020204" pitchFamily="34" charset="0"/>
            </a:endParaRPr>
          </a:p>
          <a:p>
            <a:pPr marL="0" indent="0">
              <a:spcBef>
                <a:spcPts val="600"/>
              </a:spcBef>
              <a:spcAft>
                <a:spcPts val="0"/>
              </a:spcAft>
              <a:buFont typeface="Arial" charset="0"/>
              <a:buNone/>
              <a:defRPr/>
            </a:pPr>
            <a:r>
              <a:rPr lang="en-US" sz="1800" b="1" i="1" dirty="0" smtClean="0">
                <a:latin typeface="+mj-lt"/>
                <a:cs typeface="Arial" panose="020B0604020202020204" pitchFamily="34" charset="0"/>
              </a:rPr>
              <a:t>Passive candidates are more open to a conversation </a:t>
            </a:r>
          </a:p>
          <a:p>
            <a:pPr lvl="1">
              <a:spcAft>
                <a:spcPts val="0"/>
              </a:spcAft>
              <a:buFont typeface="Arial" panose="020B0604020202020204" pitchFamily="34" charset="0"/>
              <a:buChar char="•"/>
              <a:defRPr/>
            </a:pPr>
            <a:r>
              <a:rPr lang="en-US" sz="1800" dirty="0" smtClean="0">
                <a:latin typeface="+mj-lt"/>
                <a:cs typeface="Arial" panose="020B0604020202020204" pitchFamily="34" charset="0"/>
              </a:rPr>
              <a:t>25% of the workforce is actively looking for a new opportunity</a:t>
            </a:r>
          </a:p>
          <a:p>
            <a:pPr lvl="1">
              <a:spcAft>
                <a:spcPts val="0"/>
              </a:spcAft>
              <a:buFont typeface="Arial" panose="020B0604020202020204" pitchFamily="34" charset="0"/>
              <a:buChar char="•"/>
              <a:defRPr/>
            </a:pPr>
            <a:r>
              <a:rPr lang="en-US" sz="1800" dirty="0" smtClean="0">
                <a:latin typeface="+mj-lt"/>
                <a:cs typeface="Arial" panose="020B0604020202020204" pitchFamily="34" charset="0"/>
              </a:rPr>
              <a:t>85% of the workforce is  “I’m happy with my job and not looking for another, but would be open to other opportunities.”</a:t>
            </a:r>
          </a:p>
          <a:p>
            <a:pPr>
              <a:buFont typeface="Arial" charset="0"/>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p:txBody>
          <a:bodyPr/>
          <a:lstStyle/>
          <a:p>
            <a:r>
              <a:rPr lang="en-US" altLang="en-US" b="1" smtClean="0"/>
              <a:t>Recruitment &amp; Selection Process</a:t>
            </a:r>
          </a:p>
        </p:txBody>
      </p:sp>
      <p:pic>
        <p:nvPicPr>
          <p:cNvPr id="10243" name="tabl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19200"/>
            <a:ext cx="7543800" cy="47545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b="1" smtClean="0"/>
              <a:t>Recruitment &amp; Selection Process</a:t>
            </a:r>
          </a:p>
        </p:txBody>
      </p:sp>
      <p:pic>
        <p:nvPicPr>
          <p:cNvPr id="11267" name="tabl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95400"/>
            <a:ext cx="7848600" cy="46624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
            </a:r>
            <a:br>
              <a:rPr lang="en-US" altLang="en-US" smtClean="0"/>
            </a:br>
            <a:r>
              <a:rPr lang="en-US" altLang="en-US" b="1" smtClean="0"/>
              <a:t>Recruitment &amp; Selection Process</a:t>
            </a:r>
            <a:br>
              <a:rPr lang="en-US" altLang="en-US" b="1" smtClean="0"/>
            </a:br>
            <a:endParaRPr lang="en-US" altLang="en-US" b="1" smtClean="0"/>
          </a:p>
        </p:txBody>
      </p:sp>
      <p:pic>
        <p:nvPicPr>
          <p:cNvPr id="12291" name="tabl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19200"/>
            <a:ext cx="7620000" cy="47545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b="1" smtClean="0"/>
              <a:t>Workforce &amp; Succession Planning</a:t>
            </a:r>
          </a:p>
        </p:txBody>
      </p:sp>
      <p:graphicFrame>
        <p:nvGraphicFramePr>
          <p:cNvPr id="4" name="Content Placeholder 3"/>
          <p:cNvGraphicFramePr>
            <a:graphicFrameLocks noGrp="1"/>
          </p:cNvGraphicFramePr>
          <p:nvPr>
            <p:ph idx="1"/>
          </p:nvPr>
        </p:nvGraphicFramePr>
        <p:xfrm>
          <a:off x="457200" y="1238249"/>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4"/>
          <p:cNvSpPr txBox="1"/>
          <p:nvPr/>
        </p:nvSpPr>
        <p:spPr>
          <a:xfrm>
            <a:off x="457200" y="3200400"/>
            <a:ext cx="1331913" cy="830263"/>
          </a:xfrm>
          <a:prstGeom prst="rect">
            <a:avLst/>
          </a:prstGeom>
          <a:noFill/>
          <a:ln>
            <a:solidFill>
              <a:schemeClr val="tx2">
                <a:lumMod val="40000"/>
                <a:lumOff val="60000"/>
              </a:schemeClr>
            </a:solid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defRPr/>
            </a:pPr>
            <a:r>
              <a:rPr lang="en-US" sz="1200" b="1" dirty="0" smtClean="0"/>
              <a:t>Proactive Sourcing</a:t>
            </a:r>
          </a:p>
          <a:p>
            <a:pPr marL="285750" indent="-285750">
              <a:buFont typeface="Arial" pitchFamily="34" charset="0"/>
              <a:buChar char="•"/>
              <a:defRPr/>
            </a:pPr>
            <a:r>
              <a:rPr lang="en-US" sz="1200" b="1" dirty="0" smtClean="0"/>
              <a:t>Talent Pipelining</a:t>
            </a:r>
            <a:endParaRPr lang="en-US" sz="1200" b="1" dirty="0"/>
          </a:p>
        </p:txBody>
      </p:sp>
      <p:sp>
        <p:nvSpPr>
          <p:cNvPr id="6" name="TextBox 11"/>
          <p:cNvSpPr txBox="1"/>
          <p:nvPr/>
        </p:nvSpPr>
        <p:spPr>
          <a:xfrm>
            <a:off x="7162800" y="2924175"/>
            <a:ext cx="1676400" cy="1200150"/>
          </a:xfrm>
          <a:prstGeom prst="rect">
            <a:avLst/>
          </a:prstGeom>
          <a:noFill/>
          <a:ln>
            <a:solidFill>
              <a:schemeClr val="tx2">
                <a:lumMod val="40000"/>
                <a:lumOff val="60000"/>
              </a:schemeClr>
            </a:solid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defRPr/>
            </a:pPr>
            <a:r>
              <a:rPr lang="en-US" sz="1200" b="1" dirty="0" smtClean="0"/>
              <a:t>Retirements -  next 5 yrs.</a:t>
            </a:r>
          </a:p>
          <a:p>
            <a:pPr marL="285750" indent="-285750">
              <a:buFont typeface="Arial" pitchFamily="34" charset="0"/>
              <a:buChar char="•"/>
              <a:defRPr/>
            </a:pPr>
            <a:r>
              <a:rPr lang="en-US" sz="1200" b="1" dirty="0" smtClean="0"/>
              <a:t>Talent for new strategies</a:t>
            </a:r>
          </a:p>
          <a:p>
            <a:pPr marL="285750" indent="-285750">
              <a:buFont typeface="Arial" pitchFamily="34" charset="0"/>
              <a:buChar char="•"/>
              <a:defRPr/>
            </a:pPr>
            <a:r>
              <a:rPr lang="en-US" sz="1200" b="1" dirty="0" smtClean="0"/>
              <a:t>Anticipated turnover</a:t>
            </a:r>
            <a:endParaRPr lang="en-US" sz="1200" b="1" dirty="0"/>
          </a:p>
        </p:txBody>
      </p:sp>
      <p:sp>
        <p:nvSpPr>
          <p:cNvPr id="7" name="TextBox 13"/>
          <p:cNvSpPr txBox="1"/>
          <p:nvPr/>
        </p:nvSpPr>
        <p:spPr>
          <a:xfrm>
            <a:off x="990600" y="5257800"/>
            <a:ext cx="2133600" cy="646113"/>
          </a:xfrm>
          <a:prstGeom prst="rect">
            <a:avLst/>
          </a:prstGeom>
          <a:noFill/>
          <a:ln>
            <a:solidFill>
              <a:schemeClr val="tx2">
                <a:lumMod val="40000"/>
                <a:lumOff val="60000"/>
              </a:schemeClr>
            </a:solid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defRPr/>
            </a:pPr>
            <a:r>
              <a:rPr lang="en-US" sz="1200" b="1" dirty="0" smtClean="0"/>
              <a:t>Create &amp; Execute Development Plans</a:t>
            </a:r>
          </a:p>
          <a:p>
            <a:pPr marL="285750" indent="-285750">
              <a:buFont typeface="Arial" pitchFamily="34" charset="0"/>
              <a:buChar char="•"/>
              <a:defRPr/>
            </a:pPr>
            <a:r>
              <a:rPr lang="en-US" sz="1200" b="1" dirty="0" smtClean="0"/>
              <a:t>Communicate</a:t>
            </a:r>
            <a:endParaRPr lang="en-US"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r>
              <a:rPr lang="en-US" altLang="en-US" sz="3200" b="1" smtClean="0">
                <a:latin typeface="Arial" panose="020B0604020202020204" pitchFamily="34" charset="0"/>
                <a:cs typeface="Arial" panose="020B0604020202020204" pitchFamily="34" charset="0"/>
              </a:rPr>
              <a:t>Adopting a “New IT” Workforce Mindset</a:t>
            </a:r>
            <a:endParaRPr lang="en-US" altLang="en-US" sz="3200" b="1" smtClean="0"/>
          </a:p>
        </p:txBody>
      </p:sp>
      <p:sp>
        <p:nvSpPr>
          <p:cNvPr id="14339" name="Content Placeholder 5"/>
          <p:cNvSpPr>
            <a:spLocks noGrp="1"/>
          </p:cNvSpPr>
          <p:nvPr>
            <p:ph idx="1"/>
          </p:nvPr>
        </p:nvSpPr>
        <p:spPr/>
        <p:txBody>
          <a:bodyPr/>
          <a:lstStyle/>
          <a:p>
            <a:r>
              <a:rPr lang="en-US" altLang="en-US" sz="2400" smtClean="0"/>
              <a:t>Create a workforce plan to reskill, attract and source talent that will match the digital demands of the business and IT, including the use of analytics, mobility, cloud and other emerging technologies.</a:t>
            </a:r>
          </a:p>
          <a:p>
            <a:endParaRPr lang="en-US" altLang="en-US" sz="2400" smtClean="0"/>
          </a:p>
          <a:p>
            <a:r>
              <a:rPr lang="en-US" altLang="en-US" sz="2400" smtClean="0"/>
              <a:t>Assess how the IT organization’s skills and talent are being acquired, developed and managed on an ongoing basis.</a:t>
            </a:r>
          </a:p>
          <a:p>
            <a:endParaRPr lang="en-US" altLang="en-US" sz="2400" smtClean="0"/>
          </a:p>
          <a:p>
            <a:r>
              <a:rPr lang="en-US" altLang="en-US" sz="2400" smtClean="0"/>
              <a:t>IT organizations need to evaluate the skills for both their aging workforce and newer millennials and adjust training and development methods accordingly.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600" b="1" smtClean="0"/>
              <a:t>Retention and Engagement Best Practices</a:t>
            </a:r>
            <a:br>
              <a:rPr lang="en-US" altLang="en-US" sz="3600" b="1" smtClean="0"/>
            </a:br>
            <a:r>
              <a:rPr lang="en-US" altLang="en-US" sz="1800" b="1" i="1" smtClean="0"/>
              <a:t>How do you create the culture where employees develop ability, give discretionary effort (engage) and aspire for more?</a:t>
            </a:r>
          </a:p>
        </p:txBody>
      </p:sp>
      <p:graphicFrame>
        <p:nvGraphicFramePr>
          <p:cNvPr id="4" name="Content Placeholder 3"/>
          <p:cNvGraphicFramePr>
            <a:graphicFrameLocks noGrp="1"/>
          </p:cNvGraphicFramePr>
          <p:nvPr>
            <p:ph idx="1"/>
          </p:nvPr>
        </p:nvGraphicFramePr>
        <p:xfrm>
          <a:off x="457200" y="1371600"/>
          <a:ext cx="82296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8347</TotalTime>
  <Words>656</Words>
  <Application>Microsoft Office PowerPoint</Application>
  <PresentationFormat>On-screen Show (4:3)</PresentationFormat>
  <Paragraphs>96</Paragraphs>
  <Slides>15</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Calibri</vt:lpstr>
      <vt:lpstr>Arial</vt:lpstr>
      <vt:lpstr>1_Office Theme</vt:lpstr>
      <vt:lpstr>Microsoft Excel Chart</vt:lpstr>
      <vt:lpstr>Creative Ways to Attract and Retain the Best IT Talent </vt:lpstr>
      <vt:lpstr>AGENDA</vt:lpstr>
      <vt:lpstr>Did You Know?</vt:lpstr>
      <vt:lpstr>Recruitment &amp; Selection Process</vt:lpstr>
      <vt:lpstr>Recruitment &amp; Selection Process</vt:lpstr>
      <vt:lpstr> Recruitment &amp; Selection Process </vt:lpstr>
      <vt:lpstr>Workforce &amp; Succession Planning</vt:lpstr>
      <vt:lpstr>Adopting a “New IT” Workforce Mindset</vt:lpstr>
      <vt:lpstr>Retention and Engagement Best Practices How do you create the culture where employees develop ability, give discretionary effort (engage) and aspire for more?</vt:lpstr>
      <vt:lpstr>Extrinsic and Intrinsic Incentive Rewards</vt:lpstr>
      <vt:lpstr>Intrinsic Rewards</vt:lpstr>
      <vt:lpstr>Finding, Attracting and Hiring Talent What Motivates Passive, Fully Engaged Employees?</vt:lpstr>
      <vt:lpstr>Creating Career Ladders/Paths</vt:lpstr>
      <vt:lpstr>Building a Talent Pipeline</vt:lpstr>
      <vt:lpstr>PowerPoint Presentation</vt:lpstr>
    </vt:vector>
  </TitlesOfParts>
  <Company>University of Kansas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Johnston</dc:creator>
  <cp:lastModifiedBy>Lauren Pulino</cp:lastModifiedBy>
  <cp:revision>168</cp:revision>
  <cp:lastPrinted>2016-10-14T20:29:25Z</cp:lastPrinted>
  <dcterms:created xsi:type="dcterms:W3CDTF">2015-02-04T17:39:17Z</dcterms:created>
  <dcterms:modified xsi:type="dcterms:W3CDTF">2016-10-16T21:41:42Z</dcterms:modified>
</cp:coreProperties>
</file>