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3"/>
  </p:notesMasterIdLst>
  <p:handoutMasterIdLst>
    <p:handoutMasterId r:id="rId34"/>
  </p:handoutMasterIdLst>
  <p:sldIdLst>
    <p:sldId id="256" r:id="rId6"/>
    <p:sldId id="260" r:id="rId7"/>
    <p:sldId id="258" r:id="rId8"/>
    <p:sldId id="259" r:id="rId9"/>
    <p:sldId id="261" r:id="rId10"/>
    <p:sldId id="262" r:id="rId11"/>
    <p:sldId id="263" r:id="rId12"/>
    <p:sldId id="264" r:id="rId13"/>
    <p:sldId id="265" r:id="rId14"/>
    <p:sldId id="266" r:id="rId15"/>
    <p:sldId id="267" r:id="rId16"/>
    <p:sldId id="268" r:id="rId17"/>
    <p:sldId id="269" r:id="rId18"/>
    <p:sldId id="284" r:id="rId19"/>
    <p:sldId id="270" r:id="rId20"/>
    <p:sldId id="289" r:id="rId21"/>
    <p:sldId id="272" r:id="rId22"/>
    <p:sldId id="276" r:id="rId23"/>
    <p:sldId id="287" r:id="rId24"/>
    <p:sldId id="286" r:id="rId25"/>
    <p:sldId id="275" r:id="rId26"/>
    <p:sldId id="278" r:id="rId27"/>
    <p:sldId id="279" r:id="rId28"/>
    <p:sldId id="280" r:id="rId29"/>
    <p:sldId id="282" r:id="rId30"/>
    <p:sldId id="288" r:id="rId31"/>
    <p:sldId id="283" r:id="rId3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125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345E35-FE6B-4208-8C4E-031B5DB6A31B}" type="datetimeFigureOut">
              <a:rPr lang="en-US" smtClean="0"/>
              <a:t>5/10/2016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2FF979F-E2CA-4DAC-A644-3380DF241D9F}" type="slidenum">
              <a:rPr lang="en-US" smtClean="0"/>
              <a:t>‹#›</a:t>
            </a:fld>
            <a:endParaRPr lang="en-US"/>
          </a:p>
        </p:txBody>
      </p:sp>
    </p:spTree>
    <p:extLst>
      <p:ext uri="{BB962C8B-B14F-4D97-AF65-F5344CB8AC3E}">
        <p14:creationId xmlns:p14="http://schemas.microsoft.com/office/powerpoint/2010/main" val="223481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575850B-13C7-4AEA-AEB8-6F4570C7A4AF}" type="datetimeFigureOut">
              <a:rPr lang="en-US" smtClean="0"/>
              <a:t>5/10/2016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C48E087-D586-48CD-91A4-E56A81F07A07}" type="slidenum">
              <a:rPr lang="en-US" smtClean="0"/>
              <a:t>‹#›</a:t>
            </a:fld>
            <a:endParaRPr lang="en-US"/>
          </a:p>
        </p:txBody>
      </p:sp>
    </p:spTree>
    <p:extLst>
      <p:ext uri="{BB962C8B-B14F-4D97-AF65-F5344CB8AC3E}">
        <p14:creationId xmlns:p14="http://schemas.microsoft.com/office/powerpoint/2010/main" val="396571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A70C75-04AF-4CE6-99FD-AC3E86C10831}" type="slidenum">
              <a:rPr lang="en-US" smtClean="0"/>
              <a:pPr/>
              <a:t>2</a:t>
            </a:fld>
            <a:endParaRPr lang="en-US" dirty="0"/>
          </a:p>
        </p:txBody>
      </p:sp>
    </p:spTree>
    <p:extLst>
      <p:ext uri="{BB962C8B-B14F-4D97-AF65-F5344CB8AC3E}">
        <p14:creationId xmlns:p14="http://schemas.microsoft.com/office/powerpoint/2010/main" val="145714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789D47-08C9-49BE-8918-071F757D429C}" type="slidenum">
              <a:rPr lang="en-US" altLang="en-US" smtClean="0">
                <a:solidFill>
                  <a:srgbClr val="000000"/>
                </a:solidFill>
                <a:latin typeface="GillSans"/>
              </a:rPr>
              <a:pPr>
                <a:spcBef>
                  <a:spcPct val="0"/>
                </a:spcBef>
              </a:pPr>
              <a:t>12</a:t>
            </a:fld>
            <a:endParaRPr lang="en-US" altLang="en-US">
              <a:solidFill>
                <a:srgbClr val="000000"/>
              </a:solidFill>
              <a:latin typeface="GillSans"/>
            </a:endParaRPr>
          </a:p>
        </p:txBody>
      </p:sp>
    </p:spTree>
    <p:extLst>
      <p:ext uri="{BB962C8B-B14F-4D97-AF65-F5344CB8AC3E}">
        <p14:creationId xmlns:p14="http://schemas.microsoft.com/office/powerpoint/2010/main" val="4947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Those not listed - Report to CMO.</a:t>
            </a:r>
            <a:r>
              <a:rPr lang="en-US" altLang="en-US" baseline="0" dirty="0"/>
              <a:t>  Helps encourage physicians.  Addition of RCMIO.  AHS support.  Clinics.  </a:t>
            </a: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8D1B43-E1AA-4B85-96B0-DB90B4A03C59}" type="slidenum">
              <a:rPr lang="en-US" altLang="en-US" smtClean="0">
                <a:solidFill>
                  <a:srgbClr val="000000"/>
                </a:solidFill>
                <a:latin typeface="GillSans"/>
              </a:rPr>
              <a:pPr>
                <a:spcBef>
                  <a:spcPct val="0"/>
                </a:spcBef>
              </a:pPr>
              <a:t>13</a:t>
            </a:fld>
            <a:endParaRPr lang="en-US" altLang="en-US">
              <a:solidFill>
                <a:srgbClr val="000000"/>
              </a:solidFill>
              <a:latin typeface="GillSans"/>
            </a:endParaRPr>
          </a:p>
        </p:txBody>
      </p:sp>
    </p:spTree>
    <p:extLst>
      <p:ext uri="{BB962C8B-B14F-4D97-AF65-F5344CB8AC3E}">
        <p14:creationId xmlns:p14="http://schemas.microsoft.com/office/powerpoint/2010/main" val="171904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like change, not for you.  We can teach anyone the computer.  Good people skills.  People had been </a:t>
            </a:r>
            <a:r>
              <a:rPr lang="en-US" dirty="0" err="1"/>
              <a:t>superusers</a:t>
            </a:r>
            <a:r>
              <a:rPr lang="en-US" dirty="0"/>
              <a:t>, different skill</a:t>
            </a:r>
            <a:r>
              <a:rPr lang="en-US" baseline="0" dirty="0"/>
              <a:t> sets.</a:t>
            </a:r>
            <a:endParaRPr lang="en-US" dirty="0"/>
          </a:p>
        </p:txBody>
      </p:sp>
      <p:sp>
        <p:nvSpPr>
          <p:cNvPr id="4" name="Slide Number Placeholder 3"/>
          <p:cNvSpPr>
            <a:spLocks noGrp="1"/>
          </p:cNvSpPr>
          <p:nvPr>
            <p:ph type="sldNum" sz="quarter" idx="10"/>
          </p:nvPr>
        </p:nvSpPr>
        <p:spPr/>
        <p:txBody>
          <a:bodyPr/>
          <a:lstStyle/>
          <a:p>
            <a:fld id="{DC48E087-D586-48CD-91A4-E56A81F07A07}" type="slidenum">
              <a:rPr lang="en-US" smtClean="0"/>
              <a:t>14</a:t>
            </a:fld>
            <a:endParaRPr lang="en-US"/>
          </a:p>
        </p:txBody>
      </p:sp>
    </p:spTree>
    <p:extLst>
      <p:ext uri="{BB962C8B-B14F-4D97-AF65-F5344CB8AC3E}">
        <p14:creationId xmlns:p14="http://schemas.microsoft.com/office/powerpoint/2010/main" val="185798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Follow-up, listening, not talking down to providers.  Customization- </a:t>
            </a:r>
            <a:r>
              <a:rPr lang="en-US" altLang="en-US" dirty="0" err="1"/>
              <a:t>powerplans</a:t>
            </a:r>
            <a:r>
              <a:rPr lang="en-US" altLang="en-US" dirty="0"/>
              <a:t>,</a:t>
            </a:r>
            <a:r>
              <a:rPr lang="en-US" altLang="en-US" baseline="0" dirty="0"/>
              <a:t> </a:t>
            </a:r>
            <a:r>
              <a:rPr lang="en-US" altLang="en-US" baseline="0" dirty="0" err="1"/>
              <a:t>powernotes</a:t>
            </a:r>
            <a:r>
              <a:rPr lang="en-US" altLang="en-US" baseline="0" dirty="0"/>
              <a:t>, favorites.  What can we do to save them phone calls from ancillary departments.  Seen as physician educators which is interesting dynamic as nurses.  Filter information to the providers.  Middle man to corporate, </a:t>
            </a:r>
            <a:r>
              <a:rPr lang="en-US" altLang="en-US" baseline="0" dirty="0" err="1"/>
              <a:t>cerner</a:t>
            </a:r>
            <a:r>
              <a:rPr lang="en-US" altLang="en-US" baseline="0" dirty="0"/>
              <a:t>, nursing.  Place workflow and change requests</a:t>
            </a: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667EB6-A0FF-41E5-BB85-FFE9D15F5FCA}" type="slidenum">
              <a:rPr lang="en-US" altLang="en-US" smtClean="0">
                <a:solidFill>
                  <a:srgbClr val="000000"/>
                </a:solidFill>
                <a:latin typeface="GillSans"/>
              </a:rPr>
              <a:pPr>
                <a:spcBef>
                  <a:spcPct val="0"/>
                </a:spcBef>
              </a:pPr>
              <a:t>15</a:t>
            </a:fld>
            <a:endParaRPr lang="en-US" altLang="en-US">
              <a:solidFill>
                <a:srgbClr val="000000"/>
              </a:solidFill>
              <a:latin typeface="GillSans"/>
            </a:endParaRPr>
          </a:p>
        </p:txBody>
      </p:sp>
    </p:spTree>
    <p:extLst>
      <p:ext uri="{BB962C8B-B14F-4D97-AF65-F5344CB8AC3E}">
        <p14:creationId xmlns:p14="http://schemas.microsoft.com/office/powerpoint/2010/main" val="51070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education is different</a:t>
            </a:r>
            <a:r>
              <a:rPr lang="en-US" baseline="0" dirty="0"/>
              <a:t> as nurses are employed.  Significant committee and resource work.  TJC IPOC example</a:t>
            </a:r>
            <a:endParaRPr lang="en-US" dirty="0"/>
          </a:p>
        </p:txBody>
      </p:sp>
      <p:sp>
        <p:nvSpPr>
          <p:cNvPr id="4" name="Slide Number Placeholder 3"/>
          <p:cNvSpPr>
            <a:spLocks noGrp="1"/>
          </p:cNvSpPr>
          <p:nvPr>
            <p:ph type="sldNum" sz="quarter" idx="10"/>
          </p:nvPr>
        </p:nvSpPr>
        <p:spPr/>
        <p:txBody>
          <a:bodyPr/>
          <a:lstStyle/>
          <a:p>
            <a:fld id="{DC48E087-D586-48CD-91A4-E56A81F07A07}" type="slidenum">
              <a:rPr lang="en-US" smtClean="0"/>
              <a:t>18</a:t>
            </a:fld>
            <a:endParaRPr lang="en-US"/>
          </a:p>
        </p:txBody>
      </p:sp>
    </p:spTree>
    <p:extLst>
      <p:ext uri="{BB962C8B-B14F-4D97-AF65-F5344CB8AC3E}">
        <p14:creationId xmlns:p14="http://schemas.microsoft.com/office/powerpoint/2010/main" val="181052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TJC, HBIPS, CMS 2 midnight rule.  Electronic tools and</a:t>
            </a:r>
            <a:r>
              <a:rPr lang="en-US" baseline="0" dirty="0"/>
              <a:t> problem solving – readmission prevention, </a:t>
            </a:r>
            <a:r>
              <a:rPr lang="en-US" baseline="0" dirty="0" err="1"/>
              <a:t>Bridgecare</a:t>
            </a:r>
            <a:r>
              <a:rPr lang="en-US" baseline="0" dirty="0"/>
              <a:t>, heart failure clinic.  Personalized solutions.</a:t>
            </a:r>
            <a:endParaRPr lang="en-US" dirty="0"/>
          </a:p>
        </p:txBody>
      </p:sp>
      <p:sp>
        <p:nvSpPr>
          <p:cNvPr id="4" name="Slide Number Placeholder 3"/>
          <p:cNvSpPr>
            <a:spLocks noGrp="1"/>
          </p:cNvSpPr>
          <p:nvPr>
            <p:ph type="sldNum" sz="quarter" idx="10"/>
          </p:nvPr>
        </p:nvSpPr>
        <p:spPr/>
        <p:txBody>
          <a:bodyPr/>
          <a:lstStyle/>
          <a:p>
            <a:fld id="{DC48E087-D586-48CD-91A4-E56A81F07A07}" type="slidenum">
              <a:rPr lang="en-US" smtClean="0"/>
              <a:t>19</a:t>
            </a:fld>
            <a:endParaRPr lang="en-US"/>
          </a:p>
        </p:txBody>
      </p:sp>
    </p:spTree>
    <p:extLst>
      <p:ext uri="{BB962C8B-B14F-4D97-AF65-F5344CB8AC3E}">
        <p14:creationId xmlns:p14="http://schemas.microsoft.com/office/powerpoint/2010/main" val="3664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projects.  Help desk tickets in between.  </a:t>
            </a:r>
          </a:p>
        </p:txBody>
      </p:sp>
      <p:sp>
        <p:nvSpPr>
          <p:cNvPr id="4" name="Slide Number Placeholder 3"/>
          <p:cNvSpPr>
            <a:spLocks noGrp="1"/>
          </p:cNvSpPr>
          <p:nvPr>
            <p:ph type="sldNum" sz="quarter" idx="10"/>
          </p:nvPr>
        </p:nvSpPr>
        <p:spPr/>
        <p:txBody>
          <a:bodyPr/>
          <a:lstStyle/>
          <a:p>
            <a:fld id="{DC48E087-D586-48CD-91A4-E56A81F07A07}" type="slidenum">
              <a:rPr lang="en-US" smtClean="0"/>
              <a:t>20</a:t>
            </a:fld>
            <a:endParaRPr lang="en-US"/>
          </a:p>
        </p:txBody>
      </p:sp>
    </p:spTree>
    <p:extLst>
      <p:ext uri="{BB962C8B-B14F-4D97-AF65-F5344CB8AC3E}">
        <p14:creationId xmlns:p14="http://schemas.microsoft.com/office/powerpoint/2010/main" val="271683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Answering multiple questions about charts.  Departments calling without an idea of resolution.  Researching incident reports correctly.  Has been geared towards quality and medical records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E707ED-2AFC-476D-8F20-5B63AED1BC0D}" type="slidenum">
              <a:rPr lang="en-US" altLang="en-US" smtClean="0">
                <a:solidFill>
                  <a:srgbClr val="000000"/>
                </a:solidFill>
                <a:latin typeface="GillSans"/>
              </a:rPr>
              <a:pPr>
                <a:spcBef>
                  <a:spcPct val="0"/>
                </a:spcBef>
              </a:pPr>
              <a:t>22</a:t>
            </a:fld>
            <a:endParaRPr lang="en-US" altLang="en-US">
              <a:solidFill>
                <a:srgbClr val="000000"/>
              </a:solidFill>
              <a:latin typeface="GillSans"/>
            </a:endParaRPr>
          </a:p>
        </p:txBody>
      </p:sp>
    </p:spTree>
    <p:extLst>
      <p:ext uri="{BB962C8B-B14F-4D97-AF65-F5344CB8AC3E}">
        <p14:creationId xmlns:p14="http://schemas.microsoft.com/office/powerpoint/2010/main" val="349066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9D9440-F7EA-47D6-B3A7-BCACFAC42AA3}" type="slidenum">
              <a:rPr lang="en-US" altLang="en-US" smtClean="0">
                <a:solidFill>
                  <a:srgbClr val="000000"/>
                </a:solidFill>
                <a:latin typeface="GillSans"/>
              </a:rPr>
              <a:pPr>
                <a:spcBef>
                  <a:spcPct val="0"/>
                </a:spcBef>
              </a:pPr>
              <a:t>23</a:t>
            </a:fld>
            <a:endParaRPr lang="en-US" altLang="en-US">
              <a:solidFill>
                <a:srgbClr val="000000"/>
              </a:solidFill>
              <a:latin typeface="GillSans"/>
            </a:endParaRPr>
          </a:p>
        </p:txBody>
      </p:sp>
    </p:spTree>
    <p:extLst>
      <p:ext uri="{BB962C8B-B14F-4D97-AF65-F5344CB8AC3E}">
        <p14:creationId xmlns:p14="http://schemas.microsoft.com/office/powerpoint/2010/main" val="29460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Portal, transparency, portability, information sharing, skylight.  Optimizing the product</a:t>
            </a:r>
            <a:r>
              <a:rPr lang="en-US" altLang="en-US" baseline="0" dirty="0"/>
              <a:t>.  </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A8D619-1A93-42A2-8727-10B4E7D9755B}" type="slidenum">
              <a:rPr lang="en-US" altLang="en-US" smtClean="0">
                <a:solidFill>
                  <a:srgbClr val="000000"/>
                </a:solidFill>
                <a:latin typeface="GillSans"/>
              </a:rPr>
              <a:pPr>
                <a:spcBef>
                  <a:spcPct val="0"/>
                </a:spcBef>
              </a:pPr>
              <a:t>24</a:t>
            </a:fld>
            <a:endParaRPr lang="en-US" altLang="en-US">
              <a:solidFill>
                <a:srgbClr val="000000"/>
              </a:solidFill>
              <a:latin typeface="GillSans"/>
            </a:endParaRPr>
          </a:p>
        </p:txBody>
      </p:sp>
    </p:spTree>
    <p:extLst>
      <p:ext uri="{BB962C8B-B14F-4D97-AF65-F5344CB8AC3E}">
        <p14:creationId xmlns:p14="http://schemas.microsoft.com/office/powerpoint/2010/main" val="346903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Adventist Health System is a faith-based health care organization headquartered in Altamonte Springs, Florida.</a:t>
            </a:r>
            <a:r>
              <a:rPr lang="en-US" baseline="0" dirty="0"/>
              <a:t>  Shawnee Mission is only local hospital that is part of AHS.  Our build and projects originate from our corporate offices.  IS on the left.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504094-78BE-4143-92A0-34426EE3E620}" type="slidenum">
              <a:rPr lang="en-US" smtClean="0"/>
              <a:t>3</a:t>
            </a:fld>
            <a:endParaRPr lang="en-US"/>
          </a:p>
        </p:txBody>
      </p:sp>
    </p:spTree>
    <p:extLst>
      <p:ext uri="{BB962C8B-B14F-4D97-AF65-F5344CB8AC3E}">
        <p14:creationId xmlns:p14="http://schemas.microsoft.com/office/powerpoint/2010/main" val="223448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Panic when the system is down! Medication scanning rates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47EBBD-A03E-4B90-88DA-E8BA68D4CA77}" type="slidenum">
              <a:rPr lang="en-US" altLang="en-US" smtClean="0">
                <a:solidFill>
                  <a:srgbClr val="000000"/>
                </a:solidFill>
                <a:latin typeface="GillSans"/>
              </a:rPr>
              <a:pPr>
                <a:spcBef>
                  <a:spcPct val="0"/>
                </a:spcBef>
              </a:pPr>
              <a:t>25</a:t>
            </a:fld>
            <a:endParaRPr lang="en-US" altLang="en-US">
              <a:solidFill>
                <a:srgbClr val="000000"/>
              </a:solidFill>
              <a:latin typeface="GillSans"/>
            </a:endParaRPr>
          </a:p>
        </p:txBody>
      </p:sp>
    </p:spTree>
    <p:extLst>
      <p:ext uri="{BB962C8B-B14F-4D97-AF65-F5344CB8AC3E}">
        <p14:creationId xmlns:p14="http://schemas.microsoft.com/office/powerpoint/2010/main" val="313949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bank scanning,</a:t>
            </a:r>
            <a:r>
              <a:rPr lang="en-US" baseline="0" dirty="0"/>
              <a:t> population health, breast milk scanning, </a:t>
            </a:r>
            <a:r>
              <a:rPr lang="en-US" baseline="0" dirty="0" err="1"/>
              <a:t>eQuality</a:t>
            </a:r>
            <a:r>
              <a:rPr lang="en-US" baseline="0" dirty="0"/>
              <a:t>.  Ease of data access.  </a:t>
            </a:r>
            <a:endParaRPr lang="en-US" dirty="0"/>
          </a:p>
        </p:txBody>
      </p:sp>
      <p:sp>
        <p:nvSpPr>
          <p:cNvPr id="4" name="Slide Number Placeholder 3"/>
          <p:cNvSpPr>
            <a:spLocks noGrp="1"/>
          </p:cNvSpPr>
          <p:nvPr>
            <p:ph type="sldNum" sz="quarter" idx="10"/>
          </p:nvPr>
        </p:nvSpPr>
        <p:spPr/>
        <p:txBody>
          <a:bodyPr/>
          <a:lstStyle/>
          <a:p>
            <a:fld id="{DC48E087-D586-48CD-91A4-E56A81F07A07}" type="slidenum">
              <a:rPr lang="en-US" smtClean="0"/>
              <a:t>26</a:t>
            </a:fld>
            <a:endParaRPr lang="en-US"/>
          </a:p>
        </p:txBody>
      </p:sp>
    </p:spTree>
    <p:extLst>
      <p:ext uri="{BB962C8B-B14F-4D97-AF65-F5344CB8AC3E}">
        <p14:creationId xmlns:p14="http://schemas.microsoft.com/office/powerpoint/2010/main" val="30148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 an integrated Cerner</a:t>
            </a:r>
            <a:r>
              <a:rPr lang="en-US" baseline="0" dirty="0"/>
              <a:t> system has allowed us to pull data across disciplines. </a:t>
            </a:r>
            <a:r>
              <a:rPr lang="en-US" dirty="0"/>
              <a:t>The blue indicates the Cerner solutions we have implemented.   Patients are managed from scheduling</a:t>
            </a:r>
            <a:r>
              <a:rPr lang="en-US" baseline="0" dirty="0"/>
              <a:t> through discharge and billing.  Goal is a completely integrated system that saves time and resources and creates a seamless patient experience.</a:t>
            </a:r>
            <a:endParaRPr lang="en-US" dirty="0"/>
          </a:p>
        </p:txBody>
      </p:sp>
      <p:sp>
        <p:nvSpPr>
          <p:cNvPr id="4" name="Slide Number Placeholder 3"/>
          <p:cNvSpPr>
            <a:spLocks noGrp="1"/>
          </p:cNvSpPr>
          <p:nvPr>
            <p:ph type="sldNum" sz="quarter" idx="10"/>
          </p:nvPr>
        </p:nvSpPr>
        <p:spPr/>
        <p:txBody>
          <a:bodyPr/>
          <a:lstStyle/>
          <a:p>
            <a:pPr>
              <a:defRPr/>
            </a:pPr>
            <a:fld id="{70842D85-0F32-4D49-88F6-6D4B8B407C94}" type="slidenum">
              <a:rPr lang="en-US" smtClean="0"/>
              <a:pPr>
                <a:defRPr/>
              </a:pPr>
              <a:t>4</a:t>
            </a:fld>
            <a:endParaRPr lang="en-US" dirty="0"/>
          </a:p>
        </p:txBody>
      </p:sp>
    </p:spTree>
    <p:extLst>
      <p:ext uri="{BB962C8B-B14F-4D97-AF65-F5344CB8AC3E}">
        <p14:creationId xmlns:p14="http://schemas.microsoft.com/office/powerpoint/2010/main" val="169479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Different training methods for different specialties.  ER was trained with Powernote first and went live with powernote prior to CPOE.  Triaining was done by hospital staff and providers.  Was driven by task instead of workflow</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B2E271-9CF1-4386-A505-DE9659EA8258}" type="slidenum">
              <a:rPr lang="en-US" altLang="en-US" smtClean="0">
                <a:solidFill>
                  <a:srgbClr val="000000"/>
                </a:solidFill>
                <a:latin typeface="GillSans"/>
              </a:rPr>
              <a:pPr>
                <a:spcBef>
                  <a:spcPct val="0"/>
                </a:spcBef>
              </a:pPr>
              <a:t>5</a:t>
            </a:fld>
            <a:endParaRPr lang="en-US" altLang="en-US">
              <a:solidFill>
                <a:srgbClr val="000000"/>
              </a:solidFill>
              <a:latin typeface="GillSans"/>
            </a:endParaRPr>
          </a:p>
        </p:txBody>
      </p:sp>
    </p:spTree>
    <p:extLst>
      <p:ext uri="{BB962C8B-B14F-4D97-AF65-F5344CB8AC3E}">
        <p14:creationId xmlns:p14="http://schemas.microsoft.com/office/powerpoint/2010/main" val="191382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were taught to providers</a:t>
            </a:r>
            <a:r>
              <a:rPr lang="en-US" baseline="0" dirty="0"/>
              <a:t> by the providers.  </a:t>
            </a:r>
            <a:endParaRPr lang="en-US" dirty="0"/>
          </a:p>
        </p:txBody>
      </p:sp>
      <p:sp>
        <p:nvSpPr>
          <p:cNvPr id="4" name="Slide Number Placeholder 3"/>
          <p:cNvSpPr>
            <a:spLocks noGrp="1"/>
          </p:cNvSpPr>
          <p:nvPr>
            <p:ph type="sldNum" sz="quarter" idx="10"/>
          </p:nvPr>
        </p:nvSpPr>
        <p:spPr/>
        <p:txBody>
          <a:bodyPr/>
          <a:lstStyle/>
          <a:p>
            <a:fld id="{DC48E087-D586-48CD-91A4-E56A81F07A07}" type="slidenum">
              <a:rPr lang="en-US" smtClean="0"/>
              <a:t>6</a:t>
            </a:fld>
            <a:endParaRPr lang="en-US"/>
          </a:p>
        </p:txBody>
      </p:sp>
    </p:spTree>
    <p:extLst>
      <p:ext uri="{BB962C8B-B14F-4D97-AF65-F5344CB8AC3E}">
        <p14:creationId xmlns:p14="http://schemas.microsoft.com/office/powerpoint/2010/main" val="91499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Struggled with ‘hard limits’ by nursing.  Very black and white. Providers spending a lot of time looking for answers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DE8E2-E5F5-432F-9DD2-DB28AAE0A532}" type="slidenum">
              <a:rPr lang="en-US" altLang="en-US" smtClean="0">
                <a:solidFill>
                  <a:srgbClr val="000000"/>
                </a:solidFill>
                <a:latin typeface="GillSans"/>
              </a:rPr>
              <a:pPr>
                <a:spcBef>
                  <a:spcPct val="0"/>
                </a:spcBef>
              </a:pPr>
              <a:t>7</a:t>
            </a:fld>
            <a:endParaRPr lang="en-US" altLang="en-US">
              <a:solidFill>
                <a:srgbClr val="000000"/>
              </a:solidFill>
              <a:latin typeface="GillSans"/>
            </a:endParaRPr>
          </a:p>
        </p:txBody>
      </p:sp>
    </p:spTree>
    <p:extLst>
      <p:ext uri="{BB962C8B-B14F-4D97-AF65-F5344CB8AC3E}">
        <p14:creationId xmlns:p14="http://schemas.microsoft.com/office/powerpoint/2010/main" val="313971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OB bring a lot of volume to Shawnee Mission.  During this time we were building an OB tower.  Deliver more babies than any other in KC.</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AFBD7-BAD6-4280-9C4F-6A2639795968}" type="slidenum">
              <a:rPr lang="en-US" altLang="en-US" smtClean="0">
                <a:solidFill>
                  <a:srgbClr val="000000"/>
                </a:solidFill>
                <a:latin typeface="GillSans"/>
              </a:rPr>
              <a:pPr>
                <a:spcBef>
                  <a:spcPct val="0"/>
                </a:spcBef>
              </a:pPr>
              <a:t>8</a:t>
            </a:fld>
            <a:endParaRPr lang="en-US" altLang="en-US">
              <a:solidFill>
                <a:srgbClr val="000000"/>
              </a:solidFill>
              <a:latin typeface="GillSans"/>
            </a:endParaRPr>
          </a:p>
        </p:txBody>
      </p:sp>
    </p:spTree>
    <p:extLst>
      <p:ext uri="{BB962C8B-B14F-4D97-AF65-F5344CB8AC3E}">
        <p14:creationId xmlns:p14="http://schemas.microsoft.com/office/powerpoint/2010/main" val="48398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Keep them working, ticket escalation, workflow versus task, filtering education information, </a:t>
            </a:r>
            <a:r>
              <a:rPr lang="en-US" altLang="en-US" b="1" u="sng" dirty="0"/>
              <a:t>personality, </a:t>
            </a:r>
            <a:r>
              <a:rPr lang="en-US" altLang="en-US" b="1" u="sng" baseline="0" dirty="0"/>
              <a:t>  Rounding.  Visibility.</a:t>
            </a:r>
            <a:endParaRPr lang="en-US" altLang="en-US" b="1" u="sng"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12D27-FB2F-431F-92A0-50F8A240E2A4}" type="slidenum">
              <a:rPr lang="en-US" altLang="en-US" smtClean="0">
                <a:solidFill>
                  <a:srgbClr val="000000"/>
                </a:solidFill>
                <a:latin typeface="GillSans"/>
              </a:rPr>
              <a:pPr>
                <a:spcBef>
                  <a:spcPct val="0"/>
                </a:spcBef>
              </a:pPr>
              <a:t>9</a:t>
            </a:fld>
            <a:endParaRPr lang="en-US" altLang="en-US">
              <a:solidFill>
                <a:srgbClr val="000000"/>
              </a:solidFill>
              <a:latin typeface="GillSans"/>
            </a:endParaRPr>
          </a:p>
        </p:txBody>
      </p:sp>
    </p:spTree>
    <p:extLst>
      <p:ext uri="{BB962C8B-B14F-4D97-AF65-F5344CB8AC3E}">
        <p14:creationId xmlns:p14="http://schemas.microsoft.com/office/powerpoint/2010/main" val="104255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E4564-E7BA-466B-A726-66DBEEA56E06}" type="slidenum">
              <a:rPr lang="en-US" altLang="en-US" smtClean="0">
                <a:solidFill>
                  <a:srgbClr val="000000"/>
                </a:solidFill>
                <a:latin typeface="GillSans"/>
              </a:rPr>
              <a:pPr>
                <a:spcBef>
                  <a:spcPct val="0"/>
                </a:spcBef>
              </a:pPr>
              <a:t>10</a:t>
            </a:fld>
            <a:endParaRPr lang="en-US" altLang="en-US">
              <a:solidFill>
                <a:srgbClr val="000000"/>
              </a:solidFill>
              <a:latin typeface="GillSans"/>
            </a:endParaRPr>
          </a:p>
        </p:txBody>
      </p:sp>
    </p:spTree>
    <p:extLst>
      <p:ext uri="{BB962C8B-B14F-4D97-AF65-F5344CB8AC3E}">
        <p14:creationId xmlns:p14="http://schemas.microsoft.com/office/powerpoint/2010/main" val="272123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8862E-1B4E-8546-B0DB-5569367B63A2}"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8862E-1B4E-8546-B0DB-5569367B63A2}"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8862E-1B4E-8546-B0DB-5569367B63A2}"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033801"/>
      </p:ext>
    </p:extLst>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01192" y="660400"/>
            <a:ext cx="3323774" cy="2509424"/>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DEBC66-2242-DE4E-B3EC-3ABD55CB603D}"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EBC66-2242-DE4E-B3EC-3ABD55CB603D}"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EBC66-2242-DE4E-B3EC-3ABD55CB603D}"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EBC66-2242-DE4E-B3EC-3ABD55CB603D}"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EBC66-2242-DE4E-B3EC-3ABD55CB603D}"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EBC66-2242-DE4E-B3EC-3ABD55CB603D}"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EBC66-2242-DE4E-B3EC-3ABD55CB603D}"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8862E-1B4E-8546-B0DB-5569367B63A2}"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EBC66-2242-DE4E-B3EC-3ABD55CB603D}"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EBC66-2242-DE4E-B3EC-3ABD55CB603D}"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EBC66-2242-DE4E-B3EC-3ABD55CB603D}"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EBC66-2242-DE4E-B3EC-3ABD55CB603D}"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DD04-3CFA-4C44-BE9A-F33DB3F471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8862E-1B4E-8546-B0DB-5569367B63A2}"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8862E-1B4E-8546-B0DB-5569367B63A2}"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8862E-1B4E-8546-B0DB-5569367B63A2}" type="datetimeFigureOut">
              <a:rPr lang="en-US" smtClean="0"/>
              <a:pPr/>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8862E-1B4E-8546-B0DB-5569367B63A2}" type="datetimeFigureOut">
              <a:rPr lang="en-US" smtClean="0"/>
              <a:pPr/>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8862E-1B4E-8546-B0DB-5569367B63A2}"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8862E-1B4E-8546-B0DB-5569367B63A2}"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8862E-1B4E-8546-B0DB-5569367B63A2}"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06476-E5FB-5845-9D9F-F9CD5648D0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8862E-1B4E-8546-B0DB-5569367B63A2}" type="datetimeFigureOut">
              <a:rPr lang="en-US" smtClean="0"/>
              <a:pPr/>
              <a:t>5/10/2016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06476-E5FB-5845-9D9F-F9CD5648D0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EBC66-2242-DE4E-B3EC-3ABD55CB603D}" type="datetimeFigureOut">
              <a:rPr lang="en-US" smtClean="0"/>
              <a:t>5/10/2016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DDD04-3CFA-4C44-BE9A-F33DB3F471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i_Kas4MPMAhUG2SYKHdqRBzsQjRwIBw&amp;url=http://www.omicsonline.org/scholarly/nursing-care-journals-articles-ppts-list.php&amp;psig=AFQjCNGhTPbU16CfDLmhpxrYQyOmgfMuLg&amp;ust=146256579418489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hyperlink" Target="mailto:Andrea.hall2@ahs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90146" y="3481753"/>
            <a:ext cx="6400800" cy="2288931"/>
          </a:xfrm>
        </p:spPr>
        <p:txBody>
          <a:bodyPr>
            <a:normAutofit fontScale="92500" lnSpcReduction="10000"/>
          </a:bodyPr>
          <a:lstStyle/>
          <a:p>
            <a:pPr marL="0" indent="0" algn="ctr">
              <a:buNone/>
            </a:pPr>
            <a:r>
              <a:rPr lang="en-US" sz="3900" b="1" dirty="0">
                <a:solidFill>
                  <a:srgbClr val="002060"/>
                </a:solidFill>
              </a:rPr>
              <a:t>Clinical Informatics at Shawnee Mission Health</a:t>
            </a:r>
          </a:p>
          <a:p>
            <a:pPr marL="0" indent="0" algn="ctr">
              <a:buNone/>
            </a:pPr>
            <a:endParaRPr lang="en-US" b="1" dirty="0">
              <a:solidFill>
                <a:srgbClr val="002060"/>
              </a:solidFill>
            </a:endParaRPr>
          </a:p>
          <a:p>
            <a:pPr marL="0" indent="0" algn="ctr">
              <a:buNone/>
            </a:pPr>
            <a:r>
              <a:rPr lang="en-US" sz="4200" b="1" dirty="0">
                <a:solidFill>
                  <a:srgbClr val="002060"/>
                </a:solidFill>
              </a:rPr>
              <a:t>Andrea Hall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What we did for OB</a:t>
            </a:r>
          </a:p>
        </p:txBody>
      </p:sp>
      <p:sp>
        <p:nvSpPr>
          <p:cNvPr id="3" name="Content Placeholder 2"/>
          <p:cNvSpPr>
            <a:spLocks noGrp="1"/>
          </p:cNvSpPr>
          <p:nvPr>
            <p:ph idx="1"/>
          </p:nvPr>
        </p:nvSpPr>
        <p:spPr/>
        <p:txBody>
          <a:bodyPr/>
          <a:lstStyle/>
          <a:p>
            <a:pPr>
              <a:buFont typeface="GillSans" charset="0"/>
              <a:buChar char="•"/>
              <a:defRPr/>
            </a:pPr>
            <a:r>
              <a:rPr lang="en-US" sz="2812" dirty="0">
                <a:sym typeface="GillSans" charset="0"/>
              </a:rPr>
              <a:t>Advocated for the key changes providers wanted to see in the order sets</a:t>
            </a:r>
          </a:p>
          <a:p>
            <a:pPr>
              <a:buFont typeface="GillSans" charset="0"/>
              <a:buChar char="•"/>
              <a:defRPr/>
            </a:pPr>
            <a:r>
              <a:rPr lang="en-US" sz="2812" dirty="0">
                <a:sym typeface="GillSans" charset="0"/>
              </a:rPr>
              <a:t>Dedicated full-time liaison who was present at every OB related meeting</a:t>
            </a:r>
          </a:p>
          <a:p>
            <a:pPr>
              <a:buFont typeface="GillSans" charset="0"/>
              <a:buChar char="•"/>
              <a:defRPr/>
            </a:pPr>
            <a:r>
              <a:rPr lang="en-US" sz="2812" dirty="0">
                <a:sym typeface="GillSans" charset="0"/>
              </a:rPr>
              <a:t>Visits to offices to assist providers in saving favorites </a:t>
            </a:r>
          </a:p>
          <a:p>
            <a:pPr>
              <a:buFont typeface="GillSans" charset="0"/>
              <a:buChar char="•"/>
              <a:defRPr/>
            </a:pPr>
            <a:r>
              <a:rPr lang="en-US" sz="2812" dirty="0">
                <a:sym typeface="GillSans" charset="0"/>
              </a:rPr>
              <a:t>OB optimization project</a:t>
            </a:r>
          </a:p>
          <a:p>
            <a:pPr marL="187517" indent="0">
              <a:buNone/>
              <a:defRPr/>
            </a:pPr>
            <a:endParaRPr lang="en-US" dirty="0">
              <a:sym typeface="GillSans" charset="0"/>
            </a:endParaRPr>
          </a:p>
        </p:txBody>
      </p:sp>
    </p:spTree>
    <p:extLst>
      <p:ext uri="{BB962C8B-B14F-4D97-AF65-F5344CB8AC3E}">
        <p14:creationId xmlns:p14="http://schemas.microsoft.com/office/powerpoint/2010/main" val="391117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What we did for surgery</a:t>
            </a:r>
          </a:p>
        </p:txBody>
      </p:sp>
      <p:sp>
        <p:nvSpPr>
          <p:cNvPr id="19459" name="Content Placeholder 2"/>
          <p:cNvSpPr>
            <a:spLocks noGrp="1"/>
          </p:cNvSpPr>
          <p:nvPr>
            <p:ph idx="1"/>
          </p:nvPr>
        </p:nvSpPr>
        <p:spPr/>
        <p:txBody>
          <a:bodyPr/>
          <a:lstStyle/>
          <a:p>
            <a:r>
              <a:rPr lang="en-US" altLang="en-US" dirty="0"/>
              <a:t>Walked through the physician process with all surgery departments</a:t>
            </a:r>
          </a:p>
          <a:p>
            <a:r>
              <a:rPr lang="en-US" altLang="en-US" dirty="0"/>
              <a:t>Created guides for lounges with surgeon specific workflow</a:t>
            </a:r>
          </a:p>
          <a:p>
            <a:r>
              <a:rPr lang="en-US" altLang="en-US" dirty="0"/>
              <a:t>Daily presence in surgeon lounge</a:t>
            </a:r>
          </a:p>
          <a:p>
            <a:r>
              <a:rPr lang="en-US" altLang="en-US" dirty="0"/>
              <a:t>Engaging and supporting those physicians here infrequently</a:t>
            </a:r>
          </a:p>
        </p:txBody>
      </p:sp>
    </p:spTree>
    <p:extLst>
      <p:ext uri="{BB962C8B-B14F-4D97-AF65-F5344CB8AC3E}">
        <p14:creationId xmlns:p14="http://schemas.microsoft.com/office/powerpoint/2010/main" val="129670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Results</a:t>
            </a:r>
          </a:p>
        </p:txBody>
      </p:sp>
      <p:sp>
        <p:nvSpPr>
          <p:cNvPr id="3" name="Content Placeholder 2"/>
          <p:cNvSpPr>
            <a:spLocks noGrp="1"/>
          </p:cNvSpPr>
          <p:nvPr>
            <p:ph idx="1"/>
          </p:nvPr>
        </p:nvSpPr>
        <p:spPr>
          <a:xfrm>
            <a:off x="457200" y="1417638"/>
            <a:ext cx="8229600" cy="4708525"/>
          </a:xfrm>
        </p:spPr>
        <p:txBody>
          <a:bodyPr/>
          <a:lstStyle/>
          <a:p>
            <a:pPr>
              <a:defRPr/>
            </a:pPr>
            <a:r>
              <a:rPr lang="en-US" dirty="0"/>
              <a:t>1100 more births in 2013 than 2012</a:t>
            </a:r>
          </a:p>
          <a:p>
            <a:pPr>
              <a:defRPr/>
            </a:pPr>
            <a:r>
              <a:rPr lang="en-US" dirty="0"/>
              <a:t>All OB’s came back, plus an additional group joined</a:t>
            </a:r>
          </a:p>
          <a:p>
            <a:pPr>
              <a:defRPr/>
            </a:pPr>
            <a:r>
              <a:rPr lang="en-US" dirty="0"/>
              <a:t>Surgery volume slower to respond- but is back to pre-CPOE numbers</a:t>
            </a:r>
          </a:p>
          <a:p>
            <a:pPr marL="187517" indent="0">
              <a:buNone/>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666" y="4278313"/>
            <a:ext cx="2466975" cy="1847850"/>
          </a:xfrm>
          <a:prstGeom prst="rect">
            <a:avLst/>
          </a:prstGeom>
        </p:spPr>
      </p:pic>
    </p:spTree>
    <p:extLst>
      <p:ext uri="{BB962C8B-B14F-4D97-AF65-F5344CB8AC3E}">
        <p14:creationId xmlns:p14="http://schemas.microsoft.com/office/powerpoint/2010/main" val="298273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Where are we now?</a:t>
            </a:r>
          </a:p>
        </p:txBody>
      </p:sp>
      <p:sp>
        <p:nvSpPr>
          <p:cNvPr id="3" name="Content Placeholder 2"/>
          <p:cNvSpPr>
            <a:spLocks noGrp="1"/>
          </p:cNvSpPr>
          <p:nvPr>
            <p:ph idx="1"/>
          </p:nvPr>
        </p:nvSpPr>
        <p:spPr>
          <a:xfrm>
            <a:off x="892969" y="1503486"/>
            <a:ext cx="7358063" cy="4872312"/>
          </a:xfrm>
        </p:spPr>
        <p:txBody>
          <a:bodyPr/>
          <a:lstStyle/>
          <a:p>
            <a:pPr>
              <a:defRPr/>
            </a:pPr>
            <a:r>
              <a:rPr lang="en-US" dirty="0"/>
              <a:t>Clinical Informatics Department with 8 members</a:t>
            </a:r>
          </a:p>
          <a:p>
            <a:pPr marL="644717" indent="-457200">
              <a:buFontTx/>
              <a:buChar char="-"/>
              <a:defRPr/>
            </a:pPr>
            <a:r>
              <a:rPr lang="en-US" dirty="0"/>
              <a:t>4 physician liaisons</a:t>
            </a:r>
          </a:p>
          <a:p>
            <a:pPr marL="644717" indent="-457200">
              <a:buFontTx/>
              <a:buChar char="-"/>
              <a:defRPr/>
            </a:pPr>
            <a:r>
              <a:rPr lang="en-US" dirty="0"/>
              <a:t>1 nurse educator</a:t>
            </a:r>
          </a:p>
          <a:p>
            <a:pPr marL="644717" indent="-457200">
              <a:buFontTx/>
              <a:buChar char="-"/>
              <a:defRPr/>
            </a:pPr>
            <a:r>
              <a:rPr lang="en-US" dirty="0"/>
              <a:t>1 Surginet/Netlearning Analyst</a:t>
            </a:r>
          </a:p>
          <a:p>
            <a:pPr marL="644717" indent="-457200">
              <a:buFontTx/>
              <a:buChar char="-"/>
              <a:defRPr/>
            </a:pPr>
            <a:r>
              <a:rPr lang="en-US" dirty="0"/>
              <a:t>1 Clinical Optimization Coordinator</a:t>
            </a:r>
          </a:p>
          <a:p>
            <a:pPr marL="644717" indent="-457200">
              <a:buFontTx/>
              <a:buChar char="-"/>
              <a:defRPr/>
            </a:pPr>
            <a:endParaRPr lang="en-US" dirty="0"/>
          </a:p>
        </p:txBody>
      </p:sp>
    </p:spTree>
    <p:extLst>
      <p:ext uri="{BB962C8B-B14F-4D97-AF65-F5344CB8AC3E}">
        <p14:creationId xmlns:p14="http://schemas.microsoft.com/office/powerpoint/2010/main" val="105933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we hire?</a:t>
            </a:r>
          </a:p>
        </p:txBody>
      </p:sp>
      <p:sp>
        <p:nvSpPr>
          <p:cNvPr id="3" name="Content Placeholder 2"/>
          <p:cNvSpPr>
            <a:spLocks noGrp="1"/>
          </p:cNvSpPr>
          <p:nvPr>
            <p:ph idx="1"/>
          </p:nvPr>
        </p:nvSpPr>
        <p:spPr/>
        <p:txBody>
          <a:bodyPr/>
          <a:lstStyle/>
          <a:p>
            <a:r>
              <a:rPr lang="en-US" dirty="0"/>
              <a:t>Strong clinicians</a:t>
            </a:r>
          </a:p>
          <a:p>
            <a:r>
              <a:rPr lang="en-US" dirty="0"/>
              <a:t>Good communicators</a:t>
            </a:r>
          </a:p>
          <a:p>
            <a:r>
              <a:rPr lang="en-US" dirty="0"/>
              <a:t>Passionate about change and pushing healthcare forward</a:t>
            </a:r>
          </a:p>
          <a:p>
            <a:r>
              <a:rPr lang="en-US" dirty="0"/>
              <a:t>Nurses with thick skin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354" y="3508130"/>
            <a:ext cx="2244969" cy="2244969"/>
          </a:xfrm>
          <a:prstGeom prst="rect">
            <a:avLst/>
          </a:prstGeom>
        </p:spPr>
      </p:pic>
    </p:spTree>
    <p:extLst>
      <p:ext uri="{BB962C8B-B14F-4D97-AF65-F5344CB8AC3E}">
        <p14:creationId xmlns:p14="http://schemas.microsoft.com/office/powerpoint/2010/main" val="365439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a:t>Physician Liaison Responsibilities</a:t>
            </a:r>
          </a:p>
        </p:txBody>
      </p:sp>
      <p:sp>
        <p:nvSpPr>
          <p:cNvPr id="24579" name="Content Placeholder 2"/>
          <p:cNvSpPr>
            <a:spLocks noGrp="1"/>
          </p:cNvSpPr>
          <p:nvPr>
            <p:ph idx="1"/>
          </p:nvPr>
        </p:nvSpPr>
        <p:spPr>
          <a:xfrm>
            <a:off x="457200" y="1292469"/>
            <a:ext cx="8229600" cy="4525963"/>
          </a:xfrm>
        </p:spPr>
        <p:txBody>
          <a:bodyPr>
            <a:normAutofit/>
          </a:bodyPr>
          <a:lstStyle/>
          <a:p>
            <a:r>
              <a:rPr lang="en-US" altLang="en-US" sz="3000" dirty="0"/>
              <a:t>Clear delineation of department support (including service lines)</a:t>
            </a:r>
          </a:p>
          <a:p>
            <a:r>
              <a:rPr lang="en-US" altLang="en-US" sz="3000" dirty="0"/>
              <a:t>Rounding every day by every member</a:t>
            </a:r>
          </a:p>
          <a:p>
            <a:r>
              <a:rPr lang="en-US" altLang="en-US" sz="3000" dirty="0"/>
              <a:t>Shadowing physicians looking for time-saving opportunities </a:t>
            </a:r>
          </a:p>
          <a:p>
            <a:r>
              <a:rPr lang="en-US" altLang="en-US" sz="3000" dirty="0"/>
              <a:t>Better prep for upgrades and changes to the system   </a:t>
            </a:r>
          </a:p>
        </p:txBody>
      </p:sp>
    </p:spTree>
    <p:extLst>
      <p:ext uri="{BB962C8B-B14F-4D97-AF65-F5344CB8AC3E}">
        <p14:creationId xmlns:p14="http://schemas.microsoft.com/office/powerpoint/2010/main" val="296954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14" y="571500"/>
            <a:ext cx="7543171" cy="4932485"/>
          </a:xfrm>
          <a:prstGeom prst="rect">
            <a:avLst/>
          </a:prstGeom>
        </p:spPr>
      </p:pic>
    </p:spTree>
    <p:extLst>
      <p:ext uri="{BB962C8B-B14F-4D97-AF65-F5344CB8AC3E}">
        <p14:creationId xmlns:p14="http://schemas.microsoft.com/office/powerpoint/2010/main" val="225351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92969" y="178594"/>
            <a:ext cx="7358063" cy="1535906"/>
          </a:xfrm>
        </p:spPr>
        <p:txBody>
          <a:bodyPr>
            <a:normAutofit fontScale="90000"/>
          </a:bodyPr>
          <a:lstStyle/>
          <a:p>
            <a:r>
              <a:rPr lang="en-US" altLang="en-US" sz="4922" dirty="0"/>
              <a:t>Physician Onboarding Process</a:t>
            </a:r>
          </a:p>
        </p:txBody>
      </p:sp>
      <p:sp>
        <p:nvSpPr>
          <p:cNvPr id="27651" name="Content Placeholder 2"/>
          <p:cNvSpPr>
            <a:spLocks noGrp="1"/>
          </p:cNvSpPr>
          <p:nvPr>
            <p:ph idx="1"/>
          </p:nvPr>
        </p:nvSpPr>
        <p:spPr>
          <a:xfrm>
            <a:off x="457200" y="2039815"/>
            <a:ext cx="8229600" cy="4086348"/>
          </a:xfrm>
        </p:spPr>
        <p:txBody>
          <a:bodyPr/>
          <a:lstStyle/>
          <a:p>
            <a:r>
              <a:rPr lang="en-US" altLang="en-US" sz="2531" dirty="0"/>
              <a:t>Training with liaison assigned to their area</a:t>
            </a:r>
          </a:p>
          <a:p>
            <a:r>
              <a:rPr lang="en-US" altLang="en-US" sz="2531" dirty="0"/>
              <a:t>1:1 orientation designed around the provider and their specialty</a:t>
            </a:r>
          </a:p>
          <a:p>
            <a:r>
              <a:rPr lang="en-US" altLang="en-US" sz="2531" dirty="0"/>
              <a:t>Packet with orientation manual, tip sheets, gift</a:t>
            </a:r>
          </a:p>
          <a:p>
            <a:r>
              <a:rPr lang="en-US" altLang="en-US" sz="2531" dirty="0"/>
              <a:t>Meetings with ancillary departments (quality, UM, clinical documentation specialists</a:t>
            </a:r>
          </a:p>
          <a:p>
            <a:r>
              <a:rPr lang="en-US" altLang="en-US" sz="2531" dirty="0"/>
              <a:t>Follow up after training- shadow days</a:t>
            </a:r>
          </a:p>
        </p:txBody>
      </p:sp>
    </p:spTree>
    <p:extLst>
      <p:ext uri="{BB962C8B-B14F-4D97-AF65-F5344CB8AC3E}">
        <p14:creationId xmlns:p14="http://schemas.microsoft.com/office/powerpoint/2010/main" val="252393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92969" y="178594"/>
            <a:ext cx="7358063" cy="1857375"/>
          </a:xfrm>
        </p:spPr>
        <p:txBody>
          <a:bodyPr/>
          <a:lstStyle/>
          <a:p>
            <a:r>
              <a:rPr lang="en-US" altLang="en-US" dirty="0"/>
              <a:t>Nurse Educator</a:t>
            </a:r>
          </a:p>
        </p:txBody>
      </p:sp>
      <p:sp>
        <p:nvSpPr>
          <p:cNvPr id="31747" name="Content Placeholder 2"/>
          <p:cNvSpPr>
            <a:spLocks noGrp="1"/>
          </p:cNvSpPr>
          <p:nvPr>
            <p:ph idx="1"/>
          </p:nvPr>
        </p:nvSpPr>
        <p:spPr>
          <a:xfrm>
            <a:off x="892969" y="1767254"/>
            <a:ext cx="7358063" cy="4197777"/>
          </a:xfrm>
        </p:spPr>
        <p:txBody>
          <a:bodyPr>
            <a:normAutofit/>
          </a:bodyPr>
          <a:lstStyle/>
          <a:p>
            <a:r>
              <a:rPr lang="en-US" altLang="en-US" sz="3094" dirty="0"/>
              <a:t>House nursing expert</a:t>
            </a:r>
          </a:p>
          <a:p>
            <a:r>
              <a:rPr lang="en-US" altLang="en-US" sz="3094" dirty="0"/>
              <a:t>Teaching orientation</a:t>
            </a:r>
          </a:p>
          <a:p>
            <a:r>
              <a:rPr lang="en-US" altLang="en-US" sz="3094" dirty="0"/>
              <a:t>Project management</a:t>
            </a:r>
          </a:p>
          <a:p>
            <a:r>
              <a:rPr lang="en-US" altLang="en-US" sz="3094" dirty="0"/>
              <a:t>Upgrade and project education</a:t>
            </a:r>
          </a:p>
          <a:p>
            <a:r>
              <a:rPr lang="en-US" altLang="en-US" sz="3094" dirty="0"/>
              <a:t>Rounding </a:t>
            </a:r>
          </a:p>
          <a:p>
            <a:r>
              <a:rPr lang="en-US" altLang="en-US" sz="3094" dirty="0"/>
              <a:t>Reports provided to managers and other leaders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714" y="1503485"/>
            <a:ext cx="3021623" cy="1934307"/>
          </a:xfrm>
          <a:prstGeom prst="rect">
            <a:avLst/>
          </a:prstGeom>
        </p:spPr>
      </p:pic>
    </p:spTree>
    <p:extLst>
      <p:ext uri="{BB962C8B-B14F-4D97-AF65-F5344CB8AC3E}">
        <p14:creationId xmlns:p14="http://schemas.microsoft.com/office/powerpoint/2010/main" val="271446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Informatics can help!</a:t>
            </a:r>
          </a:p>
        </p:txBody>
      </p:sp>
      <p:sp>
        <p:nvSpPr>
          <p:cNvPr id="3" name="Content Placeholder 2"/>
          <p:cNvSpPr>
            <a:spLocks noGrp="1"/>
          </p:cNvSpPr>
          <p:nvPr>
            <p:ph idx="1"/>
          </p:nvPr>
        </p:nvSpPr>
        <p:spPr/>
        <p:txBody>
          <a:bodyPr/>
          <a:lstStyle/>
          <a:p>
            <a:r>
              <a:rPr lang="en-US" dirty="0"/>
              <a:t>Everything is a computer issue!</a:t>
            </a:r>
          </a:p>
          <a:p>
            <a:r>
              <a:rPr lang="en-US" dirty="0"/>
              <a:t>Change catalysts</a:t>
            </a:r>
          </a:p>
          <a:p>
            <a:r>
              <a:rPr lang="en-US" dirty="0"/>
              <a:t>Workflow redesign</a:t>
            </a:r>
          </a:p>
          <a:p>
            <a:r>
              <a:rPr lang="en-US" dirty="0"/>
              <a:t>Project managers</a:t>
            </a:r>
          </a:p>
          <a:p>
            <a:r>
              <a:rPr lang="en-US" dirty="0"/>
              <a:t>Addressing problems and challenges</a:t>
            </a:r>
          </a:p>
          <a:p>
            <a:r>
              <a:rPr lang="en-US" dirty="0"/>
              <a:t>Constant regulatory changes</a:t>
            </a:r>
          </a:p>
        </p:txBody>
      </p:sp>
    </p:spTree>
    <p:extLst>
      <p:ext uri="{BB962C8B-B14F-4D97-AF65-F5344CB8AC3E}">
        <p14:creationId xmlns:p14="http://schemas.microsoft.com/office/powerpoint/2010/main" val="250519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About Us</a:t>
            </a:r>
          </a:p>
        </p:txBody>
      </p:sp>
      <p:sp>
        <p:nvSpPr>
          <p:cNvPr id="3" name="Content Placeholder 2"/>
          <p:cNvSpPr>
            <a:spLocks noGrp="1"/>
          </p:cNvSpPr>
          <p:nvPr>
            <p:ph idx="1"/>
          </p:nvPr>
        </p:nvSpPr>
        <p:spPr>
          <a:xfrm>
            <a:off x="457200" y="984738"/>
            <a:ext cx="8229600" cy="5141425"/>
          </a:xfrm>
        </p:spPr>
        <p:txBody>
          <a:bodyPr>
            <a:noAutofit/>
          </a:bodyPr>
          <a:lstStyle/>
          <a:p>
            <a:pPr marL="0" indent="0">
              <a:buNone/>
            </a:pPr>
            <a:endParaRPr lang="en-US" sz="2400" dirty="0"/>
          </a:p>
          <a:p>
            <a:r>
              <a:rPr lang="en-US" sz="2400" dirty="0"/>
              <a:t>Shawnee Mission Medical Center (SMMC) is a 504-bed facility in a suburb of Kansas City</a:t>
            </a:r>
          </a:p>
          <a:p>
            <a:r>
              <a:rPr lang="en-US" sz="2400" dirty="0"/>
              <a:t>20,000 inpatient admissions annually</a:t>
            </a:r>
          </a:p>
          <a:p>
            <a:r>
              <a:rPr lang="en-US" sz="2400" dirty="0"/>
              <a:t>200,000 outpatient admissions annually</a:t>
            </a:r>
          </a:p>
          <a:p>
            <a:r>
              <a:rPr lang="en-US" sz="2400" dirty="0"/>
              <a:t>2,900 associates including 1100+ nurses</a:t>
            </a:r>
          </a:p>
          <a:p>
            <a:r>
              <a:rPr lang="en-US" sz="2400" dirty="0"/>
              <a:t>700 physicians representing 50 medical specialties</a:t>
            </a:r>
          </a:p>
          <a:p>
            <a:r>
              <a:rPr lang="en-US" sz="2400" dirty="0"/>
              <a:t>More births than any facility in Metropolitan KC, 2</a:t>
            </a:r>
            <a:r>
              <a:rPr lang="en-US" sz="2400" baseline="30000" dirty="0"/>
              <a:t>nd</a:t>
            </a:r>
            <a:r>
              <a:rPr lang="en-US" sz="2400" dirty="0"/>
              <a:t> in the state of Kansas</a:t>
            </a:r>
          </a:p>
          <a:p>
            <a:pPr lvl="1"/>
            <a:r>
              <a:rPr lang="en-US" sz="2400" dirty="0"/>
              <a:t>Over 5,000 births in 2015</a:t>
            </a:r>
          </a:p>
          <a:p>
            <a:pPr marL="457200" lvl="1" indent="0">
              <a:buNone/>
            </a:pPr>
            <a:endParaRPr lang="en-US" sz="2400" dirty="0"/>
          </a:p>
          <a:p>
            <a:endParaRPr lang="en-US" sz="2400" dirty="0"/>
          </a:p>
        </p:txBody>
      </p:sp>
    </p:spTree>
    <p:extLst>
      <p:ext uri="{BB962C8B-B14F-4D97-AF65-F5344CB8AC3E}">
        <p14:creationId xmlns:p14="http://schemas.microsoft.com/office/powerpoint/2010/main" val="420100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84886"/>
          </a:xfrm>
        </p:spPr>
        <p:txBody>
          <a:bodyPr>
            <a:normAutofit fontScale="90000"/>
          </a:bodyPr>
          <a:lstStyle/>
          <a:p>
            <a:r>
              <a:rPr lang="en-US" sz="3600" b="1" dirty="0"/>
              <a:t>A day in the busy, caffeine fueled life of a nurse informaticist</a:t>
            </a:r>
          </a:p>
        </p:txBody>
      </p:sp>
      <p:sp>
        <p:nvSpPr>
          <p:cNvPr id="3" name="Content Placeholder 2"/>
          <p:cNvSpPr>
            <a:spLocks noGrp="1"/>
          </p:cNvSpPr>
          <p:nvPr>
            <p:ph idx="1"/>
          </p:nvPr>
        </p:nvSpPr>
        <p:spPr>
          <a:xfrm>
            <a:off x="457200" y="1565030"/>
            <a:ext cx="8229600" cy="4651131"/>
          </a:xfrm>
        </p:spPr>
        <p:txBody>
          <a:bodyPr>
            <a:normAutofit fontScale="92500" lnSpcReduction="20000"/>
          </a:bodyPr>
          <a:lstStyle/>
          <a:p>
            <a:r>
              <a:rPr lang="en-US" dirty="0"/>
              <a:t>Coffee.  Email.  Repeat.</a:t>
            </a:r>
          </a:p>
          <a:p>
            <a:r>
              <a:rPr lang="en-US" dirty="0"/>
              <a:t>Specimen scanning train the trainer session</a:t>
            </a:r>
          </a:p>
          <a:p>
            <a:r>
              <a:rPr lang="en-US" dirty="0"/>
              <a:t>Nurse Executive Council</a:t>
            </a:r>
          </a:p>
          <a:p>
            <a:r>
              <a:rPr lang="en-US" dirty="0"/>
              <a:t>Capacity Management relaunch meeting</a:t>
            </a:r>
          </a:p>
          <a:p>
            <a:r>
              <a:rPr lang="en-US" dirty="0"/>
              <a:t>PharmNet monthly meeting</a:t>
            </a:r>
          </a:p>
          <a:p>
            <a:r>
              <a:rPr lang="en-US" dirty="0"/>
              <a:t>Coffee again</a:t>
            </a:r>
          </a:p>
          <a:p>
            <a:r>
              <a:rPr lang="en-US" dirty="0"/>
              <a:t>Transportation technology             options </a:t>
            </a:r>
          </a:p>
          <a:p>
            <a:r>
              <a:rPr lang="en-US" dirty="0"/>
              <a:t>Netlearning changes</a:t>
            </a:r>
          </a:p>
          <a:p>
            <a:endParaRPr lang="en-US" dirty="0"/>
          </a:p>
          <a:p>
            <a:endParaRPr lang="en-US" dirty="0"/>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61" y="3873009"/>
            <a:ext cx="2143125" cy="2143125"/>
          </a:xfrm>
          <a:prstGeom prst="rect">
            <a:avLst/>
          </a:prstGeom>
        </p:spPr>
      </p:pic>
    </p:spTree>
    <p:extLst>
      <p:ext uri="{BB962C8B-B14F-4D97-AF65-F5344CB8AC3E}">
        <p14:creationId xmlns:p14="http://schemas.microsoft.com/office/powerpoint/2010/main" val="237255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Nurse On-Boarding</a:t>
            </a:r>
          </a:p>
        </p:txBody>
      </p:sp>
      <p:sp>
        <p:nvSpPr>
          <p:cNvPr id="30723" name="Content Placeholder 2"/>
          <p:cNvSpPr>
            <a:spLocks noGrp="1"/>
          </p:cNvSpPr>
          <p:nvPr>
            <p:ph idx="1"/>
          </p:nvPr>
        </p:nvSpPr>
        <p:spPr/>
        <p:txBody>
          <a:bodyPr/>
          <a:lstStyle/>
          <a:p>
            <a:r>
              <a:rPr lang="en-US" altLang="en-US" dirty="0"/>
              <a:t>Scenario based training</a:t>
            </a:r>
          </a:p>
          <a:p>
            <a:r>
              <a:rPr lang="en-US" altLang="en-US" dirty="0"/>
              <a:t>Consistent training across the house</a:t>
            </a:r>
          </a:p>
          <a:p>
            <a:r>
              <a:rPr lang="en-US" altLang="en-US" dirty="0"/>
              <a:t>Reference manual available in class and online</a:t>
            </a:r>
          </a:p>
          <a:p>
            <a:r>
              <a:rPr lang="en-US" altLang="en-US" dirty="0"/>
              <a:t>Modeled after physician onboarding (workflow focused)</a:t>
            </a:r>
          </a:p>
          <a:p>
            <a:r>
              <a:rPr lang="en-US" altLang="en-US" dirty="0"/>
              <a:t>1:1 follow up with new graduates</a:t>
            </a:r>
          </a:p>
          <a:p>
            <a:endParaRPr lang="en-US" altLang="en-US" dirty="0"/>
          </a:p>
        </p:txBody>
      </p:sp>
    </p:spTree>
    <p:extLst>
      <p:ext uri="{BB962C8B-B14F-4D97-AF65-F5344CB8AC3E}">
        <p14:creationId xmlns:p14="http://schemas.microsoft.com/office/powerpoint/2010/main" val="217045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Chart Navigation class</a:t>
            </a:r>
          </a:p>
        </p:txBody>
      </p:sp>
      <p:sp>
        <p:nvSpPr>
          <p:cNvPr id="33795" name="Content Placeholder 2"/>
          <p:cNvSpPr>
            <a:spLocks noGrp="1"/>
          </p:cNvSpPr>
          <p:nvPr>
            <p:ph idx="1"/>
          </p:nvPr>
        </p:nvSpPr>
        <p:spPr/>
        <p:txBody>
          <a:bodyPr/>
          <a:lstStyle/>
          <a:p>
            <a:r>
              <a:rPr lang="en-US" altLang="en-US"/>
              <a:t>Created a class for ancillary departments/staff who don’t document but need to find information in the chart</a:t>
            </a:r>
          </a:p>
          <a:p>
            <a:r>
              <a:rPr lang="en-US" altLang="en-US"/>
              <a:t>Provide them with a resource manual</a:t>
            </a:r>
          </a:p>
          <a:p>
            <a:r>
              <a:rPr lang="en-US" altLang="en-US"/>
              <a:t>Offered twice a year</a:t>
            </a:r>
          </a:p>
        </p:txBody>
      </p:sp>
    </p:spTree>
    <p:extLst>
      <p:ext uri="{BB962C8B-B14F-4D97-AF65-F5344CB8AC3E}">
        <p14:creationId xmlns:p14="http://schemas.microsoft.com/office/powerpoint/2010/main" val="410625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Meaningful Use</a:t>
            </a:r>
          </a:p>
        </p:txBody>
      </p:sp>
      <p:sp>
        <p:nvSpPr>
          <p:cNvPr id="35843" name="Content Placeholder 2"/>
          <p:cNvSpPr>
            <a:spLocks noGrp="1"/>
          </p:cNvSpPr>
          <p:nvPr>
            <p:ph idx="1"/>
          </p:nvPr>
        </p:nvSpPr>
        <p:spPr>
          <a:xfrm>
            <a:off x="892969" y="1660922"/>
            <a:ext cx="7358063" cy="4304109"/>
          </a:xfrm>
        </p:spPr>
        <p:txBody>
          <a:bodyPr>
            <a:normAutofit lnSpcReduction="10000"/>
          </a:bodyPr>
          <a:lstStyle/>
          <a:p>
            <a:r>
              <a:rPr lang="en-US" altLang="en-US" sz="2812" dirty="0"/>
              <a:t>Attested to Stage 2 </a:t>
            </a:r>
          </a:p>
          <a:p>
            <a:r>
              <a:rPr lang="en-US" altLang="en-US" sz="2812" dirty="0"/>
              <a:t>Challenges with the two new core items- VDT of the patient portal and Electronic Summary of Care</a:t>
            </a:r>
          </a:p>
          <a:p>
            <a:r>
              <a:rPr lang="en-US" altLang="en-US" sz="2812" dirty="0"/>
              <a:t>Working with offices to include direct email in their office EMRs</a:t>
            </a:r>
          </a:p>
          <a:p>
            <a:r>
              <a:rPr lang="en-US" altLang="en-US" sz="2812" dirty="0"/>
              <a:t>Registration actively enrolling patients</a:t>
            </a:r>
          </a:p>
          <a:p>
            <a:r>
              <a:rPr lang="en-US" altLang="en-US" sz="2812" dirty="0"/>
              <a:t>Monthly updates to involved teams</a:t>
            </a:r>
          </a:p>
          <a:p>
            <a:r>
              <a:rPr lang="en-US" altLang="en-US" sz="2812" dirty="0"/>
              <a:t>Looking forward to Stage 3</a:t>
            </a:r>
          </a:p>
        </p:txBody>
      </p:sp>
    </p:spTree>
    <p:extLst>
      <p:ext uri="{BB962C8B-B14F-4D97-AF65-F5344CB8AC3E}">
        <p14:creationId xmlns:p14="http://schemas.microsoft.com/office/powerpoint/2010/main" val="418150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Moving forward</a:t>
            </a:r>
          </a:p>
        </p:txBody>
      </p:sp>
      <p:sp>
        <p:nvSpPr>
          <p:cNvPr id="26627" name="Content Placeholder 2"/>
          <p:cNvSpPr>
            <a:spLocks noGrp="1"/>
          </p:cNvSpPr>
          <p:nvPr>
            <p:ph idx="1"/>
          </p:nvPr>
        </p:nvSpPr>
        <p:spPr/>
        <p:txBody>
          <a:bodyPr>
            <a:normAutofit fontScale="92500"/>
          </a:bodyPr>
          <a:lstStyle/>
          <a:p>
            <a:pPr>
              <a:defRPr/>
            </a:pPr>
            <a:r>
              <a:rPr lang="en-US" dirty="0"/>
              <a:t>Continued integration and leveraging of data</a:t>
            </a:r>
          </a:p>
          <a:p>
            <a:pPr>
              <a:defRPr/>
            </a:pPr>
            <a:r>
              <a:rPr lang="en-US" dirty="0"/>
              <a:t>Personalized, evidence based medicine </a:t>
            </a:r>
          </a:p>
          <a:p>
            <a:pPr>
              <a:defRPr/>
            </a:pPr>
            <a:r>
              <a:rPr lang="en-US" dirty="0"/>
              <a:t>Improving the patient experience </a:t>
            </a:r>
          </a:p>
          <a:p>
            <a:pPr>
              <a:defRPr/>
            </a:pPr>
            <a:r>
              <a:rPr lang="en-US" dirty="0"/>
              <a:t>Improving the provider experience</a:t>
            </a:r>
          </a:p>
          <a:p>
            <a:pPr>
              <a:defRPr/>
            </a:pPr>
            <a:r>
              <a:rPr lang="en-US" dirty="0"/>
              <a:t>Monitoring metrics</a:t>
            </a:r>
          </a:p>
          <a:p>
            <a:pPr>
              <a:defRPr/>
            </a:pPr>
            <a:r>
              <a:rPr lang="en-US" dirty="0"/>
              <a:t>Leader training</a:t>
            </a:r>
          </a:p>
          <a:p>
            <a:pPr marL="187517" indent="0">
              <a:buNone/>
              <a:defRPr/>
            </a:pPr>
            <a:r>
              <a:rPr lang="en-US" dirty="0"/>
              <a:t>	</a:t>
            </a:r>
          </a:p>
          <a:p>
            <a:pPr marL="187517" indent="0">
              <a:buNone/>
              <a:defRPr/>
            </a:pPr>
            <a:endParaRPr lang="en-US" dirty="0"/>
          </a:p>
        </p:txBody>
      </p:sp>
    </p:spTree>
    <p:extLst>
      <p:ext uri="{BB962C8B-B14F-4D97-AF65-F5344CB8AC3E}">
        <p14:creationId xmlns:p14="http://schemas.microsoft.com/office/powerpoint/2010/main" val="103485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sz="4219"/>
              <a:t>How do we know we are making a difference?</a:t>
            </a:r>
          </a:p>
        </p:txBody>
      </p:sp>
      <p:sp>
        <p:nvSpPr>
          <p:cNvPr id="41987" name="Content Placeholder 2"/>
          <p:cNvSpPr>
            <a:spLocks noGrp="1"/>
          </p:cNvSpPr>
          <p:nvPr>
            <p:ph idx="1"/>
          </p:nvPr>
        </p:nvSpPr>
        <p:spPr>
          <a:xfrm>
            <a:off x="892969" y="1740877"/>
            <a:ext cx="7358063" cy="4224154"/>
          </a:xfrm>
        </p:spPr>
        <p:txBody>
          <a:bodyPr>
            <a:normAutofit/>
          </a:bodyPr>
          <a:lstStyle/>
          <a:p>
            <a:r>
              <a:rPr lang="en-US" altLang="en-US" sz="2812" dirty="0"/>
              <a:t>Provider feedback to administration</a:t>
            </a:r>
          </a:p>
          <a:p>
            <a:r>
              <a:rPr lang="en-US" altLang="en-US" sz="2812" dirty="0"/>
              <a:t>Physician order entry                              at 90%</a:t>
            </a:r>
          </a:p>
          <a:p>
            <a:r>
              <a:rPr lang="en-US" altLang="en-US" sz="2812" dirty="0"/>
              <a:t>Leapfrog grade A</a:t>
            </a:r>
          </a:p>
          <a:p>
            <a:r>
              <a:rPr lang="en-US" altLang="en-US" sz="2812" dirty="0"/>
              <a:t>Numbers and more                 numbers…</a:t>
            </a:r>
          </a:p>
          <a:p>
            <a:endParaRPr lang="en-US" altLang="en-US" sz="2812" dirty="0"/>
          </a:p>
          <a:p>
            <a:endParaRPr lang="en-US" altLang="en-US" sz="2812"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107" y="2424204"/>
            <a:ext cx="2828925" cy="2857500"/>
          </a:xfrm>
          <a:prstGeom prst="rect">
            <a:avLst/>
          </a:prstGeom>
        </p:spPr>
      </p:pic>
    </p:spTree>
    <p:extLst>
      <p:ext uri="{BB962C8B-B14F-4D97-AF65-F5344CB8AC3E}">
        <p14:creationId xmlns:p14="http://schemas.microsoft.com/office/powerpoint/2010/main" val="370439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180684"/>
            <a:ext cx="5486400" cy="868424"/>
          </a:xfrm>
        </p:spPr>
        <p:txBody>
          <a:bodyPr>
            <a:noAutofit/>
          </a:bodyPr>
          <a:lstStyle/>
          <a:p>
            <a:pPr algn="ctr"/>
            <a:r>
              <a:rPr lang="en-US" sz="2800" i="1" dirty="0"/>
              <a:t>How do informaticists find their ‘Why?’</a:t>
            </a:r>
          </a:p>
        </p:txBody>
      </p:sp>
      <p:sp>
        <p:nvSpPr>
          <p:cNvPr id="7" name="AutoShape 2" descr="data:image/jpeg;base64,/9j/4AAQSkZJRgABAQAAAQABAAD/2wCEAAkGBxMPEBEPEBAPEA8QEBAQDw8QFRAPDg8PFRUWFhcRFhcYHSggGCYrGxUVITMiJSkrLi4uFx81ODMsNygtLisBCgoKDg0OGRAQGyslICUtLzUrMi0uLi03Li0rLTcuLS8tLS0tKzMrLy0tLTctLTc2LTItLy0tLTc2LTYtNy0vLf/AABEIAOAA4QMBIgACEQEDEQH/xAAcAAEAAQUBAQAAAAAAAAAAAAAABwIDBAUGAQj/xAA8EAACAgEBBgMFBQcEAgMAAAAAAQIDEQQFBhIhMVETQWEHIjJxgRQjUnKRQmKhscHR8FOCkqLC4RUzQ//EABoBAQADAQEBAAAAAAAAAAAAAAABAgMFBAb/xAAwEQEAAgECBQIDBgcAAAAAAAAAAQIDBBETITFBURJxBSJhFBWRweHwMjNCcoGh0f/aAAwDAQACEQMRAD8AnEAAAAAAAAAAAAAB5kZA9B5kZA9B5kZA9B5k9AAAAAAAAAAAAAAAAAAAAAAAAAAHjYBsolMottwcnvRvdXo44b4rJfBXH4n6vsvUiZ2aYsV8lorSN5l1U70vMtvVruQjrd5tdrZNQlOMf9Onkl859TCnu7q7PelFyfecpSl/Uz4m/SHV+6q0/nZa1nx1/wCJ8jqUVq0+f4/btJzjK+GPwSlKP/F8v4HSbv8AtGnFqvVriXTxYrhkvzR/t+hPr8qX+FzNZthvF/br+CXfFKXeu5y+u3lpqq8aVi4Gk4uPvOeeiil1OG2hvnqtRLhoUqYv4VBeJfJd3y5fT9SbXiGGm+H5tRvNY2iOszyhMC1C7lyFyINsr18veb1LfrY0/wBEy1/8vtHT81PUxS7/AHsf0aZXifR6vuqk8q5qb+6fFIqIg2J7UJxajqq1OPR2V+7NfOL5P+BJmxttVautWU2RnF9cdYvtJdU/Rl63iXi1OhzafneOXmOcNmDxM9LPGAAAAAAAAAAAAAAAAAAAy1ZIrkYuplhAc9vZtxaWmdj5tcox85SfJIi7ZGzbdo3ynY28tO2fbtCPbl+htfaTreK6qrPuxUrJLu+i/qdhuXstVUQ5e81xSfeT5syn5rbeHdw2+x6Pi1/jvyifEQytk7Arpgoxgkl6Gzejj2RnwgJRNHGtaZneWh12z4yTzFEd73buwSlbHEHFNuXRYXclTVrkcF7QpOOllj9qyuMvyt/+iLdHo0c241YrO0zMOC2bXxyprss4VKXBDjbcYOT5tIlvYuxqqYKNcVz+Kbw5zfeTIZ19eHXJPz4eHty5Mm7c7UO/S02S+JwxL1km4t/qjLH1dr4xa00j0z8sTMTH18tjVoF2Rens2DWHFfoZ1cC7wmz5zdwG8u5NNycoxUJ+Uo4TI/0Ws1GydSmm+uGufh2wz8LX+YJ4vryiOvaBslTrlJL3orii/VFLV35w6Oi1tsdvRfnSeUxLv9gbWhq6YXVv3Zrp5xfRxfyZtSJvY9tF/fUN+7iNkPRvKl/4krxZak7w8+v0/Az2pHTt7TzVAAs8YAAAAAAAAAAAAAAACmRhazozOZjaiGUBCHtAi1q03514X0b/ALkr7AmpVQa6OKa/Q4P2l7MfDG6K51t5/I8Z/ozZ+zfbaspVMn79XJZ6uHk/6fQyjleXbzRxtBjtX+iZif8AKQ4oOJTVPJcNHFliX05Rzm3diq+udclmMlh9/mjrmi1OrIWraazvCH4bhXcXCrY8GesotzS/kSXu/s1aemFUc8MFhZ6vu39TZLTLsXoQwVisR0erUa7NnrFclt4h7FHp6UyZZ41q1nI72yXhyz2Z0+quwiM/aBtf3fBi8zs93C6qPm/6ETO0N9PitlyRSvdh+yaD+1SkunhP+aJorI49luyvDqlc1zswo/kjnn9W3+iJIgiuOPlez4vki2pmI7bR+HX/AGqABo5YAAAAAAAAAAAAAAAAWpoulLQGh21s5WwaazlYId2loLtmahWVtqCl7kuuP3Jd0T3ZDJoNt7FhfFxlFNNY5lLV3e7Ray2nt5rPWPMNZujvbXq4qLahcl71bfX96PdHXV2ZIN27u5bop+LTxcMXxJxzx1vujqtzt+1Zw06lqM+SjbyUJ+kuz/gyIttys9Wo0NMlONpude8d4ScgY1N6ZfUi7kbKzw8ci3OzBIrlIxNTqVFGFtLasKouUpKKSy22kkiNd4995Wt16bp0dr6f7V5lbWiOr1abSZdRb00j9G/3t3sjQnCL47Wvdgv5vsjkd3di2bQvdtuXHi+8n0WP9OP+cvmZO7W59mpl4t/FGEnlqWfFs+fZfxJV2VsyFMIwhFRjFYSSwkjPabdejp2zYdDWaYZ9WSetvHsyNm6RVxjGKSSSSS6JLyNiimESs2cKZ3kAAQAAAAAAAAAAAAAAAAAAClos2QyX2USA0+0dnxsTTSIv3s3RcG7aF6yh5S+XZkxWI1m0NMpJ8itqxPV6dPqcmC/rpKMdz99pUNUapydafDGyWXOv0l3Xr5EqabWKaUk000mmuaafmRpvVuurMzr92xdH5S9H/c027O8tuik6LeLwk8OL+Kp94916FIma8pdPJgx62s5MMbX718/WP3+sz26pJdTkt5t8K9MuHPFY/hhH4n8+xyu8W+rlmvTvn+1Z5R+XdmDu9urZq5eLdxRhJ5ec+JZ6+hM37VZ4NBWteLqZ9Ne0d5Ytl+q2pbw83HPwLKqh6yfmzut2dyYU4nZiyzu17sfyryOh2PseuiKhCKil0SN5VXgRTvKmp+I2tXh4o9NPEd/db02lUeiMyERFFaNHLmRHoAQAAAAAAAAAAAAAAAAAAAAeNgeNluUhZPBpNtbbr00JTsmoxistt4SA2lliRi3Wohzb/tZm5OOkrXD0VtucP1UVh/qzRr2j7Qi1KTqcX5SrlFP5PIEx7WlHhbZEO9evjZb93FPgeHNdZfuLuZF++1mtqcFHwpfttPMeH0fVGZu5sPjSumuXWuL8l+N+v8jK3OfTDsaOlcGL7Tef7Y8y1uwLKo6iDvjyTw+LkoS8pSTJk0DiksYIf3qUVZmuMpTrS8dwScYQfwufr8vL0Gy9qVTWNTqra1GP3eb7KasdOHEWsv55FflnZprbRq8UaivWOVo/OP3+adabV3MuuRBu7murtcYafXXK9txjGOosk3z5Pw5txfl5HfbO3lnpro6bWyhNTajXq4Lghxt4jXdHpBt4SkniT/C2k9HE3d3ErRZqlkvIlD0AAAAAAAAAAAAAAAAAAAAALc5FbMTVWYTA1W3trQ09crJyUYxTbb6JEB7b2tqNtapVVKXh8X3dflFedk/89DrfatZqdQlCmEp6eL4ruDMptppLK7Za+vyOi9nG6C0lKnZFePZh2P8AD2gvRfzAxt1fZ9TpoqU4qy7HOyS6PtFeSOg1m71c4tOCax0aOnhTg8sgBAG/W6H2VSupTUP/ANK1nhx+JGZupvNjRXOz3p6aDfdzhj3frya+hIe+2mjKixPo4TT+WGQVsOTUNR+FUKc/ywtg/wCTkE7pC2bwabTzuuafDCy/UPKTsnwuUorPd4il5LHYv7u7t0UU+NqKlPX6mcpOCi/Cprks+FXnlFJefUxtXovtmkv08ec51y8Nd7EsxX1aS+p0uz9tU6zT13Vt8fDx80lGEualGXnyeVjzKm61tHS06mCp1FEJcS+6llZyunDNc4so3Wqw9bs3WRV1lKSdlmJS1GkuT4W33WHFvHkj3RVT1M4ZahFSk4tc5SazH3V368v7Gq3Wss+27Q1F1niKPBpYz4uKLcZSnKMX+7xJfPIQkPcfWynTKiybnbpbJaec3jimklKE5errlBv1bOpicJuBZx3a+a+F6iqPo5KivL/RxX0O6iWFQAAAAAAAAAAAAAAAAAAAHjYFE5HO7wa/gi0nzfbmzba/UKEWzkE3fbxeSliP5uufonn5tdgMjZGzuN5kvPMvP3vKPrjp8235nVU04WCzs/SqEUkZyQFDiWbjIka/X3cMWwOC9p20lTpbefOUXCP5pcv8+Rxnsw2Gr4aiUo5hKKp5+eVxSX6SiYftE2u9Zq1pq8yjVJJpftWywsfxx9WSzuPsP7Jpa6mvexxTfeb5y/iBHGh8TR3PS2puype68Z8ahco2Lvywn2fzRttPpIqcr9FqFpLbHm+qdcdRpbpfilXL4X6xaO/3g3Zq1sYqacZwfFVbBuFtUvxRkun9TktXutra+ShpdavKdjlpL8fvOEZRk/kkRsNfrVqLY8Go1emroXxV6ChUWWLrjxJuTh/t5mt2hrFWoVaWv7tYp01Naac5eUFnq+rbfq35m+o3a1k3j7Jo6P353Xalr/ZwRT/5HVbubnw00/Hsk79Thx8WaUVXF9YVwXKC+XN4WWxsMzcrYz0elhXNqVsnKy6S6Stm+KWPTnheiR0kS1XAvIkegAAAAAAAAAAAAAAAAAAWrZYK5M1+0NRwxbA0O8Osbaqj8Unhds+vp5v0TMnYOjSSl5JYi31a68T9W8v6mm0cXdbKx+bdcPly45fyj/yOy0lSikgMiESo8KZyAptng5reDW4i1k2u0NVwpnOaaLut430g/d7Ozr/15P5uPZgY+i3VpndXdOmPj1tylP8Aa430g+/Cv48TO2opwki1oNMopGfGIFvgHhl7AwBZVZXGJcwegUpFQAAAAAAAAAAAAAAAAAA8YbLc54A8skctvTrHGHDHnKTSjHvJvCX6tG81OqS8zkNbqPE1MfNVKdr+cViP/eUf0A3GwtIo8lzUFwJ/ix8UvrJyf1OiijW7Jq4YRXobDiArlIxNTfhFV92DntsbRUYtt8l/mAMbaeqdklCL5yeF54XnJ/L+bS8zcbJ0SilywksL+7+uX9TV7B0EpPxbF708YX4Y+S/zudXRXhAXa4l1I8iioAAAAAAAAAAAAAAAAAAAAAAAACiRrtfY0ng2UkYmpqygPn/eTf7V/bLI1y8KqmyVfhSjF8fC2m55WVn06HRbmbc+2T1Enycaqcx848Vqz8+htN9/Z/DVt3V/dX/jS92fpNefz6nNbrbv2bPlOeobTmnW/DblUoZ/a5Z64aflgCYNLcuFF2zUpHIafa7isfEvKUfei180U6rbaS5vHp+0/oButo7RUU22kl1fY1ey9FLVTV1iaqi81QfWT/1Jf0/zNOztny1ElZd8CeYVLmvzT7/I7HS6fASr0tOEZkYnkIlxIIeoAAAAAAAAAAAAAAAAAAAAAAAAAAeMolEuHgGHdRk1es2XGfkb5xLcoARrvDu5KFdktNCHjcL4E8qPF2eGiHdftPVwuxbOdVkH/wDXhQUX3x5/M+prNOn5Gi2zuhptYsX0xn2bypL5STTQHM+yjad2r08p3pPhm4QmuXGklza/gSTXE1uxNiVaSuNNMFCuCxGKy8fV82beKA9SPQAAAAAAAAAAAAAAAAAAAAAAAAAAAAAADzAwegCnA4SoAeJHoAAAAAAAAAAAAAAAAAAAAAAAAAAAAf/Z">
            <a:hlinkClick r:id="rId3"/>
          </p:cNvPr>
          <p:cNvSpPr>
            <a:spLocks noChangeAspect="1" noChangeArrowheads="1"/>
          </p:cNvSpPr>
          <p:nvPr/>
        </p:nvSpPr>
        <p:spPr bwMode="auto">
          <a:xfrm>
            <a:off x="25558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Placeholder 9"/>
          <p:cNvPicPr>
            <a:picLocks noGrp="1" noChangeAspect="1"/>
          </p:cNvPicPr>
          <p:nvPr>
            <p:ph type="pic" idx="1"/>
          </p:nvPr>
        </p:nvPicPr>
        <p:blipFill>
          <a:blip r:embed="rId4">
            <a:extLst>
              <a:ext uri="{28A0092B-C50C-407E-A947-70E740481C1C}">
                <a14:useLocalDpi xmlns:a14="http://schemas.microsoft.com/office/drawing/2010/main" val="0"/>
              </a:ext>
            </a:extLst>
          </a:blip>
          <a:srcRect t="12392" b="12392"/>
          <a:stretch>
            <a:fillRect/>
          </a:stretch>
        </p:blipFill>
        <p:spPr bwMode="auto">
          <a:xfrm>
            <a:off x="1792288" y="589085"/>
            <a:ext cx="5486400" cy="413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4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Contact Information</a:t>
            </a:r>
          </a:p>
        </p:txBody>
      </p:sp>
      <p:sp>
        <p:nvSpPr>
          <p:cNvPr id="44035" name="Content Placeholder 2"/>
          <p:cNvSpPr>
            <a:spLocks noGrp="1"/>
          </p:cNvSpPr>
          <p:nvPr>
            <p:ph idx="1"/>
          </p:nvPr>
        </p:nvSpPr>
        <p:spPr/>
        <p:txBody>
          <a:bodyPr/>
          <a:lstStyle/>
          <a:p>
            <a:pPr marL="187517" indent="0">
              <a:buNone/>
            </a:pPr>
            <a:r>
              <a:rPr lang="en-US" altLang="en-US"/>
              <a:t>Andrea Hall</a:t>
            </a:r>
          </a:p>
          <a:p>
            <a:pPr marL="187517" indent="0">
              <a:buNone/>
            </a:pPr>
            <a:r>
              <a:rPr lang="en-US" altLang="en-US">
                <a:hlinkClick r:id="rId2"/>
              </a:rPr>
              <a:t>Andrea.hall2@ahss.org</a:t>
            </a:r>
            <a:r>
              <a:rPr lang="en-US" altLang="en-US"/>
              <a:t>    913-789-5577</a:t>
            </a:r>
          </a:p>
          <a:p>
            <a:pPr marL="187517" indent="0">
              <a:buNone/>
            </a:pPr>
            <a:endParaRPr lang="en-US" altLang="en-US"/>
          </a:p>
        </p:txBody>
      </p:sp>
    </p:spTree>
    <p:extLst>
      <p:ext uri="{BB962C8B-B14F-4D97-AF65-F5344CB8AC3E}">
        <p14:creationId xmlns:p14="http://schemas.microsoft.com/office/powerpoint/2010/main" val="66473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78" r="6455"/>
          <a:stretch/>
        </p:blipFill>
        <p:spPr>
          <a:xfrm>
            <a:off x="131884" y="856581"/>
            <a:ext cx="6548659" cy="5060642"/>
          </a:xfrm>
          <a:prstGeom prst="rect">
            <a:avLst/>
          </a:prstGeom>
        </p:spPr>
      </p:pic>
      <p:pic>
        <p:nvPicPr>
          <p:cNvPr id="241" name="Picture 240"/>
          <p:cNvPicPr>
            <a:picLocks noChangeAspect="1"/>
          </p:cNvPicPr>
          <p:nvPr/>
        </p:nvPicPr>
        <p:blipFill rotWithShape="1">
          <a:blip r:embed="rId4"/>
          <a:srcRect l="4286" t="1852" r="8582" b="2883"/>
          <a:stretch/>
        </p:blipFill>
        <p:spPr>
          <a:xfrm>
            <a:off x="6680543" y="856581"/>
            <a:ext cx="2349157" cy="5060642"/>
          </a:xfrm>
          <a:prstGeom prst="rect">
            <a:avLst/>
          </a:prstGeom>
        </p:spPr>
      </p:pic>
      <p:sp>
        <p:nvSpPr>
          <p:cNvPr id="244" name="Rounded Rectangle 243"/>
          <p:cNvSpPr/>
          <p:nvPr/>
        </p:nvSpPr>
        <p:spPr>
          <a:xfrm>
            <a:off x="6680543" y="856580"/>
            <a:ext cx="2469232" cy="661969"/>
          </a:xfrm>
          <a:prstGeom prst="roundRect">
            <a:avLst>
              <a:gd name="adj" fmla="val 0"/>
            </a:avLst>
          </a:prstGeom>
          <a:gradFill>
            <a:gsLst>
              <a:gs pos="100000">
                <a:schemeClr val="bg1"/>
              </a:gs>
              <a:gs pos="0">
                <a:srgbClr val="FFFFFF"/>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45" name="Picture 244" descr="AHS-Logo-2colo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9945" y="1080332"/>
            <a:ext cx="1149937" cy="279310"/>
          </a:xfrm>
          <a:prstGeom prst="rect">
            <a:avLst/>
          </a:prstGeom>
        </p:spPr>
      </p:pic>
      <p:grpSp>
        <p:nvGrpSpPr>
          <p:cNvPr id="46" name="Group 45"/>
          <p:cNvGrpSpPr/>
          <p:nvPr/>
        </p:nvGrpSpPr>
        <p:grpSpPr>
          <a:xfrm>
            <a:off x="6939649" y="1574924"/>
            <a:ext cx="1930466" cy="675372"/>
            <a:chOff x="9252358" y="1892265"/>
            <a:chExt cx="2573284" cy="900261"/>
          </a:xfrm>
        </p:grpSpPr>
        <p:sp>
          <p:nvSpPr>
            <p:cNvPr id="47" name="TextBox 46"/>
            <p:cNvSpPr txBox="1"/>
            <p:nvPr/>
          </p:nvSpPr>
          <p:spPr>
            <a:xfrm>
              <a:off x="9252358" y="1892265"/>
              <a:ext cx="2557889" cy="554025"/>
            </a:xfrm>
            <a:prstGeom prst="rect">
              <a:avLst/>
            </a:prstGeom>
            <a:noFill/>
          </p:spPr>
          <p:txBody>
            <a:bodyPr wrap="square" rtlCol="0">
              <a:spAutoFit/>
            </a:bodyPr>
            <a:lstStyle/>
            <a:p>
              <a:r>
                <a:rPr lang="en-US" sz="2101" dirty="0">
                  <a:solidFill>
                    <a:srgbClr val="FFFFFF"/>
                  </a:solidFill>
                  <a:cs typeface="Century Gothic"/>
                </a:rPr>
                <a:t>1973</a:t>
              </a:r>
            </a:p>
          </p:txBody>
        </p:sp>
        <p:sp>
          <p:nvSpPr>
            <p:cNvPr id="48" name="TextBox 47"/>
            <p:cNvSpPr txBox="1"/>
            <p:nvPr/>
          </p:nvSpPr>
          <p:spPr>
            <a:xfrm>
              <a:off x="9267753" y="2361752"/>
              <a:ext cx="2557889" cy="430774"/>
            </a:xfrm>
            <a:prstGeom prst="rect">
              <a:avLst/>
            </a:prstGeom>
            <a:noFill/>
          </p:spPr>
          <p:txBody>
            <a:bodyPr wrap="square" rtlCol="0">
              <a:spAutoFit/>
            </a:bodyPr>
            <a:lstStyle/>
            <a:p>
              <a:r>
                <a:rPr lang="en-US" sz="750" dirty="0">
                  <a:solidFill>
                    <a:srgbClr val="FFFFFF"/>
                  </a:solidFill>
                  <a:cs typeface="Century Gothic"/>
                </a:rPr>
                <a:t>Adventist Health System was established</a:t>
              </a:r>
            </a:p>
          </p:txBody>
        </p:sp>
        <p:cxnSp>
          <p:nvCxnSpPr>
            <p:cNvPr id="49" name="Straight Connector 48"/>
            <p:cNvCxnSpPr/>
            <p:nvPr/>
          </p:nvCxnSpPr>
          <p:spPr>
            <a:xfrm>
              <a:off x="9376346" y="2361751"/>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941076" y="2988304"/>
            <a:ext cx="1930466" cy="559956"/>
            <a:chOff x="9252358" y="2841558"/>
            <a:chExt cx="2573284" cy="746413"/>
          </a:xfrm>
        </p:grpSpPr>
        <p:sp>
          <p:nvSpPr>
            <p:cNvPr id="51" name="TextBox 50"/>
            <p:cNvSpPr txBox="1"/>
            <p:nvPr/>
          </p:nvSpPr>
          <p:spPr>
            <a:xfrm>
              <a:off x="9252358" y="2841558"/>
              <a:ext cx="2557889" cy="554025"/>
            </a:xfrm>
            <a:prstGeom prst="rect">
              <a:avLst/>
            </a:prstGeom>
            <a:noFill/>
          </p:spPr>
          <p:txBody>
            <a:bodyPr wrap="square" rtlCol="0">
              <a:spAutoFit/>
            </a:bodyPr>
            <a:lstStyle/>
            <a:p>
              <a:r>
                <a:rPr lang="en-US" sz="2101" dirty="0">
                  <a:solidFill>
                    <a:srgbClr val="FFFFFF"/>
                  </a:solidFill>
                  <a:cs typeface="Century Gothic"/>
                </a:rPr>
                <a:t>78,000</a:t>
              </a:r>
            </a:p>
          </p:txBody>
        </p:sp>
        <p:sp>
          <p:nvSpPr>
            <p:cNvPr id="52" name="TextBox 51"/>
            <p:cNvSpPr txBox="1"/>
            <p:nvPr/>
          </p:nvSpPr>
          <p:spPr>
            <a:xfrm>
              <a:off x="9267753" y="3311045"/>
              <a:ext cx="2557889" cy="276926"/>
            </a:xfrm>
            <a:prstGeom prst="rect">
              <a:avLst/>
            </a:prstGeom>
            <a:noFill/>
          </p:spPr>
          <p:txBody>
            <a:bodyPr wrap="square" rtlCol="0">
              <a:spAutoFit/>
            </a:bodyPr>
            <a:lstStyle/>
            <a:p>
              <a:r>
                <a:rPr lang="en-US" sz="750" dirty="0">
                  <a:solidFill>
                    <a:srgbClr val="FFFFFF"/>
                  </a:solidFill>
                  <a:cs typeface="Century Gothic"/>
                </a:rPr>
                <a:t>Employees and physicians</a:t>
              </a:r>
            </a:p>
          </p:txBody>
        </p:sp>
        <p:cxnSp>
          <p:nvCxnSpPr>
            <p:cNvPr id="53" name="Straight Connector 52"/>
            <p:cNvCxnSpPr/>
            <p:nvPr/>
          </p:nvCxnSpPr>
          <p:spPr>
            <a:xfrm>
              <a:off x="9376346" y="3310883"/>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941076" y="3704884"/>
            <a:ext cx="1930466" cy="559956"/>
            <a:chOff x="9252358" y="3796749"/>
            <a:chExt cx="2573284" cy="746413"/>
          </a:xfrm>
        </p:grpSpPr>
        <p:sp>
          <p:nvSpPr>
            <p:cNvPr id="55" name="TextBox 54"/>
            <p:cNvSpPr txBox="1"/>
            <p:nvPr/>
          </p:nvSpPr>
          <p:spPr>
            <a:xfrm>
              <a:off x="9252358" y="3796749"/>
              <a:ext cx="2557889" cy="554025"/>
            </a:xfrm>
            <a:prstGeom prst="rect">
              <a:avLst/>
            </a:prstGeom>
            <a:noFill/>
          </p:spPr>
          <p:txBody>
            <a:bodyPr wrap="square" rtlCol="0">
              <a:spAutoFit/>
            </a:bodyPr>
            <a:lstStyle/>
            <a:p>
              <a:r>
                <a:rPr lang="en-US" sz="2101" dirty="0">
                  <a:solidFill>
                    <a:srgbClr val="FFFFFF"/>
                  </a:solidFill>
                  <a:cs typeface="Century Gothic"/>
                </a:rPr>
                <a:t>4.7 million+</a:t>
              </a:r>
            </a:p>
          </p:txBody>
        </p:sp>
        <p:sp>
          <p:nvSpPr>
            <p:cNvPr id="56" name="TextBox 55"/>
            <p:cNvSpPr txBox="1"/>
            <p:nvPr/>
          </p:nvSpPr>
          <p:spPr>
            <a:xfrm>
              <a:off x="9267753" y="4266236"/>
              <a:ext cx="2557889" cy="276926"/>
            </a:xfrm>
            <a:prstGeom prst="rect">
              <a:avLst/>
            </a:prstGeom>
            <a:noFill/>
          </p:spPr>
          <p:txBody>
            <a:bodyPr wrap="square" rtlCol="0">
              <a:spAutoFit/>
            </a:bodyPr>
            <a:lstStyle/>
            <a:p>
              <a:r>
                <a:rPr lang="en-US" sz="750" dirty="0">
                  <a:solidFill>
                    <a:srgbClr val="FFFFFF"/>
                  </a:solidFill>
                  <a:cs typeface="Century Gothic"/>
                </a:rPr>
                <a:t>Patients served annually</a:t>
              </a:r>
            </a:p>
          </p:txBody>
        </p:sp>
        <p:cxnSp>
          <p:nvCxnSpPr>
            <p:cNvPr id="57" name="Straight Connector 56"/>
            <p:cNvCxnSpPr/>
            <p:nvPr/>
          </p:nvCxnSpPr>
          <p:spPr>
            <a:xfrm>
              <a:off x="9376346" y="4258366"/>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941076" y="5143367"/>
            <a:ext cx="1930466" cy="675372"/>
            <a:chOff x="9252358" y="5714228"/>
            <a:chExt cx="2573284" cy="900261"/>
          </a:xfrm>
        </p:grpSpPr>
        <p:sp>
          <p:nvSpPr>
            <p:cNvPr id="59" name="TextBox 58"/>
            <p:cNvSpPr txBox="1"/>
            <p:nvPr/>
          </p:nvSpPr>
          <p:spPr>
            <a:xfrm>
              <a:off x="9252358" y="5714228"/>
              <a:ext cx="2557889" cy="554025"/>
            </a:xfrm>
            <a:prstGeom prst="rect">
              <a:avLst/>
            </a:prstGeom>
            <a:noFill/>
          </p:spPr>
          <p:txBody>
            <a:bodyPr wrap="square" rtlCol="0">
              <a:spAutoFit/>
            </a:bodyPr>
            <a:lstStyle/>
            <a:p>
              <a:r>
                <a:rPr lang="en-US" sz="2101" dirty="0">
                  <a:solidFill>
                    <a:srgbClr val="FFFFFF"/>
                  </a:solidFill>
                  <a:cs typeface="Century Gothic"/>
                </a:rPr>
                <a:t>22</a:t>
              </a:r>
            </a:p>
          </p:txBody>
        </p:sp>
        <p:sp>
          <p:nvSpPr>
            <p:cNvPr id="60" name="TextBox 59"/>
            <p:cNvSpPr txBox="1"/>
            <p:nvPr/>
          </p:nvSpPr>
          <p:spPr>
            <a:xfrm>
              <a:off x="9267753" y="6183715"/>
              <a:ext cx="2557889" cy="430774"/>
            </a:xfrm>
            <a:prstGeom prst="rect">
              <a:avLst/>
            </a:prstGeom>
            <a:noFill/>
          </p:spPr>
          <p:txBody>
            <a:bodyPr wrap="square" rtlCol="0">
              <a:spAutoFit/>
            </a:bodyPr>
            <a:lstStyle/>
            <a:p>
              <a:r>
                <a:rPr lang="en-US" sz="750" dirty="0">
                  <a:solidFill>
                    <a:srgbClr val="FFFFFF"/>
                  </a:solidFill>
                  <a:cs typeface="Century Gothic"/>
                </a:rPr>
                <a:t>      Home health and hospice agencies</a:t>
              </a:r>
            </a:p>
          </p:txBody>
        </p:sp>
        <p:cxnSp>
          <p:nvCxnSpPr>
            <p:cNvPr id="61" name="Straight Connector 60"/>
            <p:cNvCxnSpPr/>
            <p:nvPr/>
          </p:nvCxnSpPr>
          <p:spPr>
            <a:xfrm>
              <a:off x="9376346" y="6183714"/>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9384685" y="6263679"/>
              <a:ext cx="86290" cy="86290"/>
            </a:xfrm>
            <a:prstGeom prst="ellipse">
              <a:avLst/>
            </a:prstGeom>
            <a:solidFill>
              <a:srgbClr val="FF0000"/>
            </a:solidFill>
            <a:ln w="19050">
              <a:solidFill>
                <a:schemeClr val="bg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63" name="Group 62"/>
          <p:cNvGrpSpPr/>
          <p:nvPr/>
        </p:nvGrpSpPr>
        <p:grpSpPr>
          <a:xfrm>
            <a:off x="6941076" y="4419714"/>
            <a:ext cx="1930466" cy="559956"/>
            <a:chOff x="9252358" y="4749608"/>
            <a:chExt cx="2573284" cy="746413"/>
          </a:xfrm>
        </p:grpSpPr>
        <p:sp>
          <p:nvSpPr>
            <p:cNvPr id="64" name="TextBox 63"/>
            <p:cNvSpPr txBox="1"/>
            <p:nvPr/>
          </p:nvSpPr>
          <p:spPr>
            <a:xfrm>
              <a:off x="9252358" y="4749608"/>
              <a:ext cx="2557889" cy="554025"/>
            </a:xfrm>
            <a:prstGeom prst="rect">
              <a:avLst/>
            </a:prstGeom>
            <a:noFill/>
          </p:spPr>
          <p:txBody>
            <a:bodyPr wrap="square" rtlCol="0">
              <a:spAutoFit/>
            </a:bodyPr>
            <a:lstStyle/>
            <a:p>
              <a:r>
                <a:rPr lang="en-US" sz="2101" dirty="0">
                  <a:solidFill>
                    <a:srgbClr val="FFFFFF"/>
                  </a:solidFill>
                  <a:cs typeface="Century Gothic"/>
                </a:rPr>
                <a:t>15</a:t>
              </a:r>
            </a:p>
          </p:txBody>
        </p:sp>
        <p:sp>
          <p:nvSpPr>
            <p:cNvPr id="65" name="TextBox 64"/>
            <p:cNvSpPr txBox="1"/>
            <p:nvPr/>
          </p:nvSpPr>
          <p:spPr>
            <a:xfrm>
              <a:off x="9267753" y="5219095"/>
              <a:ext cx="2557889" cy="276926"/>
            </a:xfrm>
            <a:prstGeom prst="rect">
              <a:avLst/>
            </a:prstGeom>
            <a:noFill/>
          </p:spPr>
          <p:txBody>
            <a:bodyPr wrap="square" rtlCol="0">
              <a:spAutoFit/>
            </a:bodyPr>
            <a:lstStyle/>
            <a:p>
              <a:r>
                <a:rPr lang="en-US" sz="750" dirty="0">
                  <a:solidFill>
                    <a:srgbClr val="FFFFFF"/>
                  </a:solidFill>
                  <a:cs typeface="Century Gothic"/>
                </a:rPr>
                <a:t>      Skilled nursing facilities</a:t>
              </a:r>
            </a:p>
          </p:txBody>
        </p:sp>
        <p:cxnSp>
          <p:nvCxnSpPr>
            <p:cNvPr id="66" name="Straight Connector 65"/>
            <p:cNvCxnSpPr/>
            <p:nvPr/>
          </p:nvCxnSpPr>
          <p:spPr>
            <a:xfrm>
              <a:off x="9376346" y="5219320"/>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9379640" y="5295930"/>
              <a:ext cx="86290" cy="86290"/>
            </a:xfrm>
            <a:prstGeom prst="ellipse">
              <a:avLst/>
            </a:prstGeom>
            <a:solidFill>
              <a:srgbClr val="FF6600"/>
            </a:solidFill>
            <a:ln w="19050">
              <a:solidFill>
                <a:schemeClr val="bg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68" name="Group 67"/>
          <p:cNvGrpSpPr/>
          <p:nvPr/>
        </p:nvGrpSpPr>
        <p:grpSpPr>
          <a:xfrm>
            <a:off x="6951771" y="2270661"/>
            <a:ext cx="1924691" cy="679556"/>
            <a:chOff x="9267752" y="900719"/>
            <a:chExt cx="2565587" cy="905839"/>
          </a:xfrm>
        </p:grpSpPr>
        <p:sp>
          <p:nvSpPr>
            <p:cNvPr id="69" name="TextBox 68"/>
            <p:cNvSpPr txBox="1"/>
            <p:nvPr/>
          </p:nvSpPr>
          <p:spPr>
            <a:xfrm>
              <a:off x="9275449" y="900719"/>
              <a:ext cx="2557890" cy="554025"/>
            </a:xfrm>
            <a:prstGeom prst="rect">
              <a:avLst/>
            </a:prstGeom>
            <a:noFill/>
          </p:spPr>
          <p:txBody>
            <a:bodyPr wrap="square" rtlCol="0">
              <a:spAutoFit/>
            </a:bodyPr>
            <a:lstStyle/>
            <a:p>
              <a:r>
                <a:rPr lang="en-US" sz="2101" dirty="0">
                  <a:solidFill>
                    <a:srgbClr val="FFFFFF"/>
                  </a:solidFill>
                  <a:cs typeface="Century Gothic"/>
                </a:rPr>
                <a:t>46</a:t>
              </a:r>
            </a:p>
          </p:txBody>
        </p:sp>
        <p:sp>
          <p:nvSpPr>
            <p:cNvPr id="70" name="TextBox 69"/>
            <p:cNvSpPr txBox="1"/>
            <p:nvPr/>
          </p:nvSpPr>
          <p:spPr>
            <a:xfrm>
              <a:off x="9267752" y="1375783"/>
              <a:ext cx="2557890" cy="430775"/>
            </a:xfrm>
            <a:prstGeom prst="rect">
              <a:avLst/>
            </a:prstGeom>
            <a:noFill/>
          </p:spPr>
          <p:txBody>
            <a:bodyPr wrap="square" rtlCol="0">
              <a:spAutoFit/>
            </a:bodyPr>
            <a:lstStyle/>
            <a:p>
              <a:r>
                <a:rPr lang="en-US" sz="750" dirty="0">
                  <a:solidFill>
                    <a:srgbClr val="FFFFFF"/>
                  </a:solidFill>
                  <a:cs typeface="Century Gothic"/>
                </a:rPr>
                <a:t>      Hospital campuses operated in 10 states</a:t>
              </a:r>
            </a:p>
          </p:txBody>
        </p:sp>
        <p:cxnSp>
          <p:nvCxnSpPr>
            <p:cNvPr id="71" name="Straight Connector 70"/>
            <p:cNvCxnSpPr/>
            <p:nvPr/>
          </p:nvCxnSpPr>
          <p:spPr>
            <a:xfrm>
              <a:off x="9376346" y="1375783"/>
              <a:ext cx="2433902" cy="0"/>
            </a:xfrm>
            <a:prstGeom prst="line">
              <a:avLst/>
            </a:prstGeom>
            <a:ln>
              <a:solidFill>
                <a:srgbClr val="F19723"/>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9375901" y="1455748"/>
              <a:ext cx="86290" cy="86290"/>
            </a:xfrm>
            <a:prstGeom prst="ellipse">
              <a:avLst/>
            </a:prstGeom>
            <a:solidFill>
              <a:srgbClr val="E8A55C"/>
            </a:solidFill>
            <a:ln w="19050">
              <a:solidFill>
                <a:schemeClr val="bg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5053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84822" y="263769"/>
            <a:ext cx="7740432" cy="5736982"/>
          </a:xfrm>
          <a:prstGeom prst="rect">
            <a:avLst/>
          </a:prstGeom>
          <a:noFill/>
          <a:ln w="9525">
            <a:noFill/>
            <a:miter lim="800000"/>
            <a:headEnd/>
            <a:tailEnd/>
          </a:ln>
        </p:spPr>
      </p:pic>
      <p:sp>
        <p:nvSpPr>
          <p:cNvPr id="3" name="TextBox 2"/>
          <p:cNvSpPr txBox="1"/>
          <p:nvPr/>
        </p:nvSpPr>
        <p:spPr>
          <a:xfrm>
            <a:off x="6989884" y="1853614"/>
            <a:ext cx="1635369" cy="1131079"/>
          </a:xfrm>
          <a:prstGeom prst="rect">
            <a:avLst/>
          </a:prstGeom>
          <a:solidFill>
            <a:schemeClr val="tx1"/>
          </a:solidFill>
        </p:spPr>
        <p:txBody>
          <a:bodyPr wrap="square" rtlCol="0">
            <a:spAutoFit/>
          </a:bodyPr>
          <a:lstStyle/>
          <a:p>
            <a:r>
              <a:rPr lang="en-US" sz="1650" dirty="0">
                <a:solidFill>
                  <a:schemeClr val="bg1"/>
                </a:solidFill>
              </a:rPr>
              <a:t>BLUE=CERNER</a:t>
            </a:r>
          </a:p>
          <a:p>
            <a:r>
              <a:rPr lang="en-US" sz="1650" dirty="0">
                <a:solidFill>
                  <a:schemeClr val="bg1"/>
                </a:solidFill>
              </a:rPr>
              <a:t>GREEN=3</a:t>
            </a:r>
            <a:r>
              <a:rPr lang="en-US" sz="1650" baseline="30000" dirty="0">
                <a:solidFill>
                  <a:schemeClr val="bg1"/>
                </a:solidFill>
              </a:rPr>
              <a:t>RD</a:t>
            </a:r>
            <a:r>
              <a:rPr lang="en-US" sz="1650" dirty="0">
                <a:solidFill>
                  <a:schemeClr val="bg1"/>
                </a:solidFill>
              </a:rPr>
              <a:t> PARTY</a:t>
            </a:r>
          </a:p>
          <a:p>
            <a:endParaRPr lang="en-US" dirty="0">
              <a:solidFill>
                <a:schemeClr val="bg1"/>
              </a:solidFill>
            </a:endParaRPr>
          </a:p>
        </p:txBody>
      </p:sp>
    </p:spTree>
    <p:extLst>
      <p:ext uri="{BB962C8B-B14F-4D97-AF65-F5344CB8AC3E}">
        <p14:creationId xmlns:p14="http://schemas.microsoft.com/office/powerpoint/2010/main" val="725480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eaLnBrk="1" hangingPunct="1"/>
            <a:r>
              <a:rPr lang="en-US" altLang="en-US"/>
              <a:t>Where we started….</a:t>
            </a:r>
          </a:p>
        </p:txBody>
      </p:sp>
      <p:sp>
        <p:nvSpPr>
          <p:cNvPr id="8195" name="Rectangle 2"/>
          <p:cNvSpPr>
            <a:spLocks noGrp="1" noChangeArrowheads="1"/>
          </p:cNvSpPr>
          <p:nvPr>
            <p:ph type="body" idx="1"/>
          </p:nvPr>
        </p:nvSpPr>
        <p:spPr>
          <a:xfrm>
            <a:off x="892969" y="1417638"/>
            <a:ext cx="7358063" cy="4547393"/>
          </a:xfrm>
        </p:spPr>
        <p:txBody>
          <a:bodyPr/>
          <a:lstStyle/>
          <a:p>
            <a:pPr marL="625056"/>
            <a:r>
              <a:rPr lang="en-US" altLang="en-US" sz="2812" dirty="0"/>
              <a:t>Computerized nurse charting in place since 2005 </a:t>
            </a:r>
          </a:p>
          <a:p>
            <a:pPr marL="625056"/>
            <a:r>
              <a:rPr lang="en-US" altLang="en-US" sz="2812" dirty="0"/>
              <a:t>Informatics department was 2.5 physician liaisons, a part time nurse educator, a Surginet analyst and a Firstnet Analyst</a:t>
            </a:r>
          </a:p>
          <a:p>
            <a:pPr marL="625056"/>
            <a:r>
              <a:rPr lang="en-US" altLang="en-US" sz="2812" dirty="0"/>
              <a:t>In August of 2011, went live with Computerized Provider Order Entry (CPOE)</a:t>
            </a:r>
          </a:p>
        </p:txBody>
      </p:sp>
    </p:spTree>
    <p:extLst>
      <p:ext uri="{BB962C8B-B14F-4D97-AF65-F5344CB8AC3E}">
        <p14:creationId xmlns:p14="http://schemas.microsoft.com/office/powerpoint/2010/main" val="295089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CPOE Education Plan</a:t>
            </a:r>
          </a:p>
        </p:txBody>
      </p:sp>
      <p:sp>
        <p:nvSpPr>
          <p:cNvPr id="10243" name="Content Placeholder 2"/>
          <p:cNvSpPr>
            <a:spLocks noGrp="1"/>
          </p:cNvSpPr>
          <p:nvPr>
            <p:ph idx="1"/>
          </p:nvPr>
        </p:nvSpPr>
        <p:spPr/>
        <p:txBody>
          <a:bodyPr/>
          <a:lstStyle/>
          <a:p>
            <a:r>
              <a:rPr lang="en-US" altLang="en-US" dirty="0"/>
              <a:t>Providers trained in classes by specialty</a:t>
            </a:r>
          </a:p>
          <a:p>
            <a:r>
              <a:rPr lang="en-US" altLang="en-US" dirty="0"/>
              <a:t>Information was generic and without complete workflow analysis</a:t>
            </a:r>
          </a:p>
          <a:p>
            <a:r>
              <a:rPr lang="en-US" altLang="en-US" dirty="0"/>
              <a:t>No real training for ancillary departments</a:t>
            </a:r>
          </a:p>
          <a:p>
            <a:r>
              <a:rPr lang="en-US" altLang="en-US" dirty="0"/>
              <a:t>Nurses were trained with ‘hard limits.’</a:t>
            </a:r>
          </a:p>
          <a:p>
            <a:endParaRPr lang="en-US" altLang="en-US" dirty="0"/>
          </a:p>
        </p:txBody>
      </p:sp>
    </p:spTree>
    <p:extLst>
      <p:ext uri="{BB962C8B-B14F-4D97-AF65-F5344CB8AC3E}">
        <p14:creationId xmlns:p14="http://schemas.microsoft.com/office/powerpoint/2010/main" val="40777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92969" y="178594"/>
            <a:ext cx="7358063" cy="1321594"/>
          </a:xfrm>
        </p:spPr>
        <p:txBody>
          <a:bodyPr/>
          <a:lstStyle/>
          <a:p>
            <a:r>
              <a:rPr lang="en-US" altLang="en-US" sz="5625" dirty="0"/>
              <a:t>CPOE go-live</a:t>
            </a:r>
          </a:p>
        </p:txBody>
      </p:sp>
      <p:sp>
        <p:nvSpPr>
          <p:cNvPr id="11267" name="Content Placeholder 2"/>
          <p:cNvSpPr>
            <a:spLocks noGrp="1"/>
          </p:cNvSpPr>
          <p:nvPr>
            <p:ph idx="1"/>
          </p:nvPr>
        </p:nvSpPr>
        <p:spPr>
          <a:xfrm>
            <a:off x="928687" y="1500188"/>
            <a:ext cx="7358063" cy="4518421"/>
          </a:xfrm>
        </p:spPr>
        <p:txBody>
          <a:bodyPr>
            <a:normAutofit fontScale="92500" lnSpcReduction="10000"/>
          </a:bodyPr>
          <a:lstStyle/>
          <a:p>
            <a:r>
              <a:rPr lang="en-US" altLang="en-US" dirty="0"/>
              <a:t>Command center for a few weeks post go-live</a:t>
            </a:r>
          </a:p>
          <a:p>
            <a:r>
              <a:rPr lang="en-US" altLang="en-US" dirty="0"/>
              <a:t>Liaisons assigned to specific areas, and responded to concerns when called</a:t>
            </a:r>
          </a:p>
          <a:p>
            <a:r>
              <a:rPr lang="en-US" altLang="en-US" dirty="0"/>
              <a:t>Not everyone knew where to find help</a:t>
            </a:r>
          </a:p>
          <a:p>
            <a:r>
              <a:rPr lang="en-US" altLang="en-US" dirty="0"/>
              <a:t>Ancillary departments often unsure how to troubleshoot.  Providers often made multiple calls to find answers</a:t>
            </a:r>
          </a:p>
          <a:p>
            <a:endParaRPr lang="en-US" altLang="en-US" dirty="0"/>
          </a:p>
        </p:txBody>
      </p:sp>
    </p:spTree>
    <p:extLst>
      <p:ext uri="{BB962C8B-B14F-4D97-AF65-F5344CB8AC3E}">
        <p14:creationId xmlns:p14="http://schemas.microsoft.com/office/powerpoint/2010/main" val="22870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219"/>
              <a:t>Negatively Impacted Areas</a:t>
            </a:r>
          </a:p>
        </p:txBody>
      </p:sp>
      <p:sp>
        <p:nvSpPr>
          <p:cNvPr id="3" name="Content Placeholder 2"/>
          <p:cNvSpPr>
            <a:spLocks noGrp="1"/>
          </p:cNvSpPr>
          <p:nvPr>
            <p:ph sz="half" idx="1"/>
          </p:nvPr>
        </p:nvSpPr>
        <p:spPr>
          <a:xfrm>
            <a:off x="892969" y="1538654"/>
            <a:ext cx="3303984" cy="4426377"/>
          </a:xfrm>
        </p:spPr>
        <p:txBody>
          <a:bodyPr/>
          <a:lstStyle/>
          <a:p>
            <a:pPr marL="187517" indent="0" algn="ctr">
              <a:buNone/>
              <a:defRPr/>
            </a:pPr>
            <a:r>
              <a:rPr lang="en-US" sz="2250" b="1" u="sng" dirty="0">
                <a:sym typeface="GillSans" charset="0"/>
              </a:rPr>
              <a:t>OB/GYN</a:t>
            </a:r>
          </a:p>
          <a:p>
            <a:pPr>
              <a:buFont typeface="GillSans" charset="0"/>
              <a:buChar char="•"/>
              <a:defRPr/>
            </a:pPr>
            <a:r>
              <a:rPr lang="en-US" sz="2250" dirty="0">
                <a:sym typeface="GillSans" charset="0"/>
              </a:rPr>
              <a:t>Providers on staff at multiple hospitals</a:t>
            </a:r>
          </a:p>
          <a:p>
            <a:pPr>
              <a:buFont typeface="GillSans" charset="0"/>
              <a:buChar char="•"/>
              <a:defRPr/>
            </a:pPr>
            <a:r>
              <a:rPr lang="en-US" sz="2250" dirty="0">
                <a:sym typeface="GillSans" charset="0"/>
              </a:rPr>
              <a:t>No competitor live with CPOE</a:t>
            </a:r>
          </a:p>
          <a:p>
            <a:pPr>
              <a:buFont typeface="GillSans" charset="0"/>
              <a:buChar char="•"/>
              <a:defRPr/>
            </a:pPr>
            <a:r>
              <a:rPr lang="en-US" sz="2250" dirty="0">
                <a:sym typeface="GillSans" charset="0"/>
              </a:rPr>
              <a:t>Loss of SMMC specific plans</a:t>
            </a:r>
          </a:p>
          <a:p>
            <a:pPr>
              <a:buFont typeface="GillSans" charset="0"/>
              <a:buChar char="•"/>
              <a:defRPr/>
            </a:pPr>
            <a:r>
              <a:rPr lang="en-US" sz="2250" dirty="0">
                <a:sym typeface="GillSans" charset="0"/>
              </a:rPr>
              <a:t>Groups left- moved deliveries</a:t>
            </a:r>
          </a:p>
          <a:p>
            <a:pPr marL="187517" indent="0">
              <a:buNone/>
              <a:defRPr/>
            </a:pPr>
            <a:endParaRPr lang="en-US" dirty="0">
              <a:sym typeface="GillSans" charset="0"/>
            </a:endParaRPr>
          </a:p>
          <a:p>
            <a:pPr>
              <a:buFont typeface="GillSans" charset="0"/>
              <a:buChar char="•"/>
              <a:defRPr/>
            </a:pPr>
            <a:endParaRPr lang="en-US" dirty="0">
              <a:sym typeface="GillSans" charset="0"/>
            </a:endParaRPr>
          </a:p>
        </p:txBody>
      </p:sp>
      <p:sp>
        <p:nvSpPr>
          <p:cNvPr id="2" name="Content Placeholder 1"/>
          <p:cNvSpPr>
            <a:spLocks noGrp="1"/>
          </p:cNvSpPr>
          <p:nvPr>
            <p:ph sz="half" idx="2"/>
          </p:nvPr>
        </p:nvSpPr>
        <p:spPr>
          <a:xfrm>
            <a:off x="4625578" y="1538654"/>
            <a:ext cx="3625453" cy="4247783"/>
          </a:xfrm>
        </p:spPr>
        <p:txBody>
          <a:bodyPr/>
          <a:lstStyle/>
          <a:p>
            <a:pPr marL="187517" indent="0" algn="ctr">
              <a:buNone/>
              <a:defRPr/>
            </a:pPr>
            <a:r>
              <a:rPr lang="en-US" sz="2250" b="1" u="sng" dirty="0"/>
              <a:t>Surgery</a:t>
            </a:r>
          </a:p>
          <a:p>
            <a:pPr>
              <a:defRPr/>
            </a:pPr>
            <a:r>
              <a:rPr lang="en-US" sz="2250" dirty="0"/>
              <a:t>Volume changes post CPOE</a:t>
            </a:r>
          </a:p>
          <a:p>
            <a:pPr>
              <a:defRPr/>
            </a:pPr>
            <a:r>
              <a:rPr lang="en-US" sz="2250" dirty="0"/>
              <a:t>Again, some on staff other places</a:t>
            </a:r>
          </a:p>
          <a:p>
            <a:pPr>
              <a:defRPr/>
            </a:pPr>
            <a:r>
              <a:rPr lang="en-US" sz="2250" dirty="0"/>
              <a:t>Challenges getting pre-admit/pre-op orders on patients</a:t>
            </a:r>
          </a:p>
          <a:p>
            <a:pPr>
              <a:defRPr/>
            </a:pPr>
            <a:r>
              <a:rPr lang="en-US" sz="2250" dirty="0"/>
              <a:t>Cancelled cases</a:t>
            </a:r>
          </a:p>
          <a:p>
            <a:pPr>
              <a:defRPr/>
            </a:pPr>
            <a:endParaRPr lang="en-US" dirty="0"/>
          </a:p>
        </p:txBody>
      </p:sp>
    </p:spTree>
    <p:extLst>
      <p:ext uri="{BB962C8B-B14F-4D97-AF65-F5344CB8AC3E}">
        <p14:creationId xmlns:p14="http://schemas.microsoft.com/office/powerpoint/2010/main" val="199178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dirty="0"/>
              <a:t>Realized our flaws…</a:t>
            </a:r>
          </a:p>
        </p:txBody>
      </p:sp>
      <p:sp>
        <p:nvSpPr>
          <p:cNvPr id="15363" name="Content Placeholder 2"/>
          <p:cNvSpPr>
            <a:spLocks noGrp="1"/>
          </p:cNvSpPr>
          <p:nvPr>
            <p:ph idx="1"/>
          </p:nvPr>
        </p:nvSpPr>
        <p:spPr>
          <a:xfrm>
            <a:off x="457200" y="1600200"/>
            <a:ext cx="6295292" cy="5882054"/>
          </a:xfrm>
        </p:spPr>
        <p:txBody>
          <a:bodyPr/>
          <a:lstStyle/>
          <a:p>
            <a:r>
              <a:rPr lang="en-US" altLang="en-US" dirty="0"/>
              <a:t>Increase in size of informatics</a:t>
            </a:r>
          </a:p>
          <a:p>
            <a:r>
              <a:rPr lang="en-US" altLang="en-US" dirty="0"/>
              <a:t>Changed to all nursing staff</a:t>
            </a:r>
          </a:p>
          <a:p>
            <a:r>
              <a:rPr lang="en-US" altLang="en-US" dirty="0"/>
              <a:t>Focus change - physician customer service and satisfaction</a:t>
            </a:r>
          </a:p>
          <a:p>
            <a:r>
              <a:rPr lang="en-US" altLang="en-US" dirty="0"/>
              <a:t>Thorough workflow evaluations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261" y="3310304"/>
            <a:ext cx="3032516" cy="2461846"/>
          </a:xfrm>
          <a:prstGeom prst="rect">
            <a:avLst/>
          </a:prstGeom>
        </p:spPr>
      </p:pic>
    </p:spTree>
    <p:extLst>
      <p:ext uri="{BB962C8B-B14F-4D97-AF65-F5344CB8AC3E}">
        <p14:creationId xmlns:p14="http://schemas.microsoft.com/office/powerpoint/2010/main" val="1185173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c Document" ma:contentTypeID="0x01010011A3A9E89B44DD409CB6C01F98FA70C700EE1D4250F9514B4985DC3064BC6ABF0C" ma:contentTypeVersion="14" ma:contentTypeDescription="" ma:contentTypeScope="" ma:versionID="f77b39c5b249b4398e4d188808c99e9d">
  <xsd:schema xmlns:xsd="http://www.w3.org/2001/XMLSchema" xmlns:xs="http://www.w3.org/2001/XMLSchema" xmlns:p="http://schemas.microsoft.com/office/2006/metadata/properties" xmlns:ns3="102e22cd-c659-4869-a29e-7fc45d2eb1c7" xmlns:ns4="61decfe6-1a2a-486e-8e1b-f36c6abdd9e3" targetNamespace="http://schemas.microsoft.com/office/2006/metadata/properties" ma:root="true" ma:fieldsID="503f38f60b0bdf74ae76ce7e5ffb8b93" ns3:_="" ns4:_="">
    <xsd:import namespace="102e22cd-c659-4869-a29e-7fc45d2eb1c7"/>
    <xsd:import namespace="61decfe6-1a2a-486e-8e1b-f36c6abdd9e3"/>
    <xsd:element name="properties">
      <xsd:complexType>
        <xsd:sequence>
          <xsd:element name="documentManagement">
            <xsd:complexType>
              <xsd:all>
                <xsd:element ref="ns3:Arc_x0020_Department" minOccurs="0"/>
                <xsd:element ref="ns3:Arc_x0020_Group" minOccurs="0"/>
                <xsd:element ref="ns3:Project" minOccurs="0"/>
                <xsd:element ref="ns4:Arc_x0020_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22cd-c659-4869-a29e-7fc45d2eb1c7" elementFormDefault="qualified">
    <xsd:import namespace="http://schemas.microsoft.com/office/2006/documentManagement/types"/>
    <xsd:import namespace="http://schemas.microsoft.com/office/infopath/2007/PartnerControls"/>
    <xsd:element name="Arc_x0020_Department" ma:index="4" nillable="true" ma:displayName="Arc Department" ma:default="Unassigned" ma:format="Dropdown" ma:internalName="Arc_x0020_Department">
      <xsd:simpleType>
        <xsd:restriction base="dms:Choice">
          <xsd:enumeration value="Unassigned"/>
          <xsd:enumeration value="Administration"/>
          <xsd:enumeration value="ASK-A-NURSE"/>
          <xsd:enumeration value="Child Care Center"/>
          <xsd:enumeration value="Clinical Informatics"/>
          <xsd:enumeration value="Diabetes"/>
          <xsd:enumeration value="Environmental Services"/>
          <xsd:enumeration value="Foundation"/>
          <xsd:enumeration value="Human Resources"/>
          <xsd:enumeration value="Infection Control"/>
          <xsd:enumeration value="Information Services"/>
          <xsd:enumeration value="Life Dynamics"/>
          <xsd:enumeration value="Marketing"/>
          <xsd:enumeration value="Medical Library"/>
          <xsd:enumeration value="Nursing Resources"/>
          <xsd:enumeration value="Nutrition Services"/>
          <xsd:enumeration value="Patient Advocate"/>
          <xsd:enumeration value="Professional Development/Nursing Education"/>
          <xsd:enumeration value="Pharmacy"/>
          <xsd:enumeration value="Rehabilitation Services"/>
          <xsd:enumeration value="Security"/>
          <xsd:enumeration value="Shawnee Mission Surgery Center"/>
          <xsd:enumeration value="Spiritual Wellness"/>
          <xsd:enumeration value="Volunteer Services"/>
          <xsd:enumeration value="Women's and Children's"/>
        </xsd:restriction>
      </xsd:simpleType>
    </xsd:element>
    <xsd:element name="Arc_x0020_Group" ma:index="5" nillable="true" ma:displayName="Arc Group" ma:internalName="Arc_x0020_Group">
      <xsd:simpleType>
        <xsd:restriction base="dms:Text">
          <xsd:maxLength value="255"/>
        </xsd:restriction>
      </xsd:simpleType>
    </xsd:element>
    <xsd:element name="Project" ma:index="6" nillable="true" ma:displayName="Arc Project" ma:internalName="Projec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decfe6-1a2a-486e-8e1b-f36c6abdd9e3" elementFormDefault="qualified">
    <xsd:import namespace="http://schemas.microsoft.com/office/2006/documentManagement/types"/>
    <xsd:import namespace="http://schemas.microsoft.com/office/infopath/2007/PartnerControls"/>
    <xsd:element name="Arc_x0020_Year" ma:index="7" nillable="true" ma:displayName="Arc Year" ma:internalName="Arc_x0020_Year" ma:readOnly="false">
      <xsd:simpleType>
        <xsd:restriction base="dms:Text">
          <xsd:maxLength value="1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Author"/>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 xmlns="102e22cd-c659-4869-a29e-7fc45d2eb1c7" xsi:nil="true"/>
    <Arc_x0020_Year xmlns="61decfe6-1a2a-486e-8e1b-f36c6abdd9e3" xsi:nil="true"/>
    <Arc_x0020_Department xmlns="102e22cd-c659-4869-a29e-7fc45d2eb1c7">Unassigned</Arc_x0020_Department>
    <Arc_x0020_Group xmlns="102e22cd-c659-4869-a29e-7fc45d2eb1c7">Presentations</Arc_x0020_Group>
  </documentManagement>
</p:properties>
</file>

<file path=customXml/itemProps1.xml><?xml version="1.0" encoding="utf-8"?>
<ds:datastoreItem xmlns:ds="http://schemas.openxmlformats.org/officeDocument/2006/customXml" ds:itemID="{FEF44469-7FDE-4EFF-A653-89B3CB590ED5}">
  <ds:schemaRefs>
    <ds:schemaRef ds:uri="http://schemas.microsoft.com/sharepoint/v3/contenttype/forms"/>
  </ds:schemaRefs>
</ds:datastoreItem>
</file>

<file path=customXml/itemProps2.xml><?xml version="1.0" encoding="utf-8"?>
<ds:datastoreItem xmlns:ds="http://schemas.openxmlformats.org/officeDocument/2006/customXml" ds:itemID="{E411AE2E-01FA-4C61-BB28-32B376842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e22cd-c659-4869-a29e-7fc45d2eb1c7"/>
    <ds:schemaRef ds:uri="61decfe6-1a2a-486e-8e1b-f36c6abdd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DAD16-FFB7-43F5-BD30-92DF53A092B8}">
  <ds:schemaRefs>
    <ds:schemaRef ds:uri="102e22cd-c659-4869-a29e-7fc45d2eb1c7"/>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61decfe6-1a2a-486e-8e1b-f36c6abdd9e3"/>
  </ds:schemaRefs>
</ds:datastoreItem>
</file>

<file path=docProps/app.xml><?xml version="1.0" encoding="utf-8"?>
<Properties xmlns="http://schemas.openxmlformats.org/officeDocument/2006/extended-properties" xmlns:vt="http://schemas.openxmlformats.org/officeDocument/2006/docPropsVTypes">
  <TotalTime>1503</TotalTime>
  <Words>1260</Words>
  <Application>Microsoft Office PowerPoint</Application>
  <PresentationFormat>On-screen Show (4:3)</PresentationFormat>
  <Paragraphs>189</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GillSans</vt:lpstr>
      <vt:lpstr>Office Theme</vt:lpstr>
      <vt:lpstr>Office Theme</vt:lpstr>
      <vt:lpstr>PowerPoint Presentation</vt:lpstr>
      <vt:lpstr>About Us</vt:lpstr>
      <vt:lpstr>PowerPoint Presentation</vt:lpstr>
      <vt:lpstr>PowerPoint Presentation</vt:lpstr>
      <vt:lpstr>Where we started….</vt:lpstr>
      <vt:lpstr>CPOE Education Plan</vt:lpstr>
      <vt:lpstr>CPOE go-live</vt:lpstr>
      <vt:lpstr>Negatively Impacted Areas</vt:lpstr>
      <vt:lpstr>Realized our flaws…</vt:lpstr>
      <vt:lpstr>What we did for OB</vt:lpstr>
      <vt:lpstr>What we did for surgery</vt:lpstr>
      <vt:lpstr>Results</vt:lpstr>
      <vt:lpstr>Where are we now?</vt:lpstr>
      <vt:lpstr>Who do we hire?</vt:lpstr>
      <vt:lpstr>Physician Liaison Responsibilities</vt:lpstr>
      <vt:lpstr>PowerPoint Presentation</vt:lpstr>
      <vt:lpstr>Physician Onboarding Process</vt:lpstr>
      <vt:lpstr>Nurse Educator</vt:lpstr>
      <vt:lpstr>Informatics can help!</vt:lpstr>
      <vt:lpstr>A day in the busy, caffeine fueled life of a nurse informaticist</vt:lpstr>
      <vt:lpstr>Nurse On-Boarding</vt:lpstr>
      <vt:lpstr>Chart Navigation class</vt:lpstr>
      <vt:lpstr>Meaningful Use</vt:lpstr>
      <vt:lpstr>Moving forward</vt:lpstr>
      <vt:lpstr>How do we know we are making a difference?</vt:lpstr>
      <vt:lpstr>How do informaticists find their ‘Why?’</vt:lpstr>
      <vt:lpstr>Contact Information</vt:lpstr>
    </vt:vector>
  </TitlesOfParts>
  <Company>Shawnee Mission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Nan Garcia</dc:creator>
  <cp:lastModifiedBy>Tim LeMunyon</cp:lastModifiedBy>
  <cp:revision>19</cp:revision>
  <cp:lastPrinted>2016-05-04T20:31:21Z</cp:lastPrinted>
  <dcterms:created xsi:type="dcterms:W3CDTF">2011-06-28T16:38:10Z</dcterms:created>
  <dcterms:modified xsi:type="dcterms:W3CDTF">2016-05-10T06:25:31Z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0x01010011A3A9E89B44DD409CB6C01F98FA70C700EE1D4250F9514B4985DC3064BC6ABF0C</vt:lpwstr>
  </property>
</Properties>
</file>